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_rels/presentation.xml.rels" ContentType="application/vnd.openxmlformats-package.relationships+xml"/>
  <Override PartName="/ppt/media/image56.jpeg" ContentType="image/jpeg"/>
  <Override PartName="/ppt/media/image27.png" ContentType="image/png"/>
  <Override PartName="/ppt/media/image55.jpeg" ContentType="image/jpeg"/>
  <Override PartName="/ppt/media/image8.png" ContentType="image/png"/>
  <Override PartName="/ppt/media/image17.png" ContentType="image/png"/>
  <Override PartName="/ppt/media/image54.jpeg" ContentType="image/jpeg"/>
  <Override PartName="/ppt/media/image39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38.png" ContentType="image/png"/>
  <Override PartName="/ppt/media/image6.png" ContentType="image/png"/>
  <Override PartName="/ppt/media/image15.png" ContentType="image/png"/>
  <Override PartName="/ppt/media/image19.jpeg" ContentType="image/jpeg"/>
  <Override PartName="/ppt/media/image47.png" ContentType="image/png"/>
  <Override PartName="/ppt/media/image58.jpeg" ContentType="image/jpeg"/>
  <Override PartName="/ppt/media/image21.png" ContentType="image/png"/>
  <Override PartName="/ppt/media/image34.png" ContentType="image/png"/>
  <Override PartName="/ppt/media/image65.jpeg" ContentType="image/jpeg"/>
  <Override PartName="/ppt/media/image14.png" ContentType="image/png"/>
  <Override PartName="/ppt/media/image5.png" ContentType="image/png"/>
  <Override PartName="/ppt/media/image63.jpeg" ContentType="image/jpeg"/>
  <Override PartName="/ppt/media/image28.png" ContentType="image/png"/>
  <Override PartName="/ppt/media/image25.png" ContentType="image/png"/>
  <Override PartName="/ppt/media/image29.png" ContentType="image/png"/>
  <Override PartName="/ppt/media/image26.gif" ContentType="image/gif"/>
  <Override PartName="/ppt/media/image61.png" ContentType="image/png"/>
  <Override PartName="/ppt/media/image60.png" ContentType="image/png"/>
  <Override PartName="/ppt/media/image23.png" ContentType="image/png"/>
  <Override PartName="/ppt/media/image24.png" ContentType="image/png"/>
  <Override PartName="/ppt/media/image64.jpeg" ContentType="image/jpeg"/>
  <Override PartName="/ppt/media/image18.png" ContentType="image/png"/>
  <Override PartName="/ppt/media/image9.png" ContentType="image/png"/>
  <Override PartName="/ppt/media/image59.png" ContentType="image/png"/>
  <Override PartName="/ppt/media/image22.png" ContentType="image/png"/>
  <Override PartName="/ppt/media/image2.png" ContentType="image/png"/>
  <Override PartName="/ppt/media/image11.png" ContentType="image/png"/>
  <Override PartName="/ppt/media/image48.png" ContentType="image/png"/>
  <Override PartName="/ppt/media/image37.png" ContentType="image/png"/>
  <Override PartName="/ppt/media/image57.jpeg" ContentType="image/jpeg"/>
  <Override PartName="/ppt/media/image35.png" ContentType="image/png"/>
  <Override PartName="/ppt/media/image3.png" ContentType="image/png"/>
  <Override PartName="/ppt/media/image12.png" ContentType="image/png"/>
  <Override PartName="/ppt/media/image20.png" ContentType="image/png"/>
  <Override PartName="/ppt/media/image36.png" ContentType="image/png"/>
  <Override PartName="/ppt/media/image4.png" ContentType="image/png"/>
  <Override PartName="/ppt/media/image13.png" ContentType="image/png"/>
  <Override PartName="/ppt/media/image30.png" ContentType="image/png"/>
  <Override PartName="/ppt/media/image31.png" ContentType="image/png"/>
  <Override PartName="/ppt/media/image40.png" ContentType="image/png"/>
  <Override PartName="/ppt/media/image41.png" ContentType="image/png"/>
  <Override PartName="/ppt/media/image51.jpeg" ContentType="image/jpe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2.jpeg" ContentType="image/jpeg"/>
  <Override PartName="/ppt/media/image49.jpeg" ContentType="image/jpeg"/>
  <Override PartName="/ppt/media/image32.png" ContentType="image/png"/>
  <Override PartName="/ppt/media/image50.jpeg" ContentType="image/jpeg"/>
  <Override PartName="/ppt/media/image62.png" ContentType="image/png"/>
  <Override PartName="/ppt/media/image53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embeddings/oleObject1.bin" ContentType="application/vnd.openxmlformats-officedocument.oleObject"/>
  <Override PartName="/ppt/embeddings/oleObject1.doc" ContentType="application/msword"/>
  <Override PartName="/ppt/embeddings/oleObject2.doc" ContentType="application/msword"/>
  <Override PartName="/ppt/embeddings/oleObject3.doc" ContentType="application/msword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5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62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56.xml.rels" ContentType="application/vnd.openxmlformats-package.relationships+xml"/>
  <Override PartName="/ppt/slides/_rels/slide10.xml.rels" ContentType="application/vnd.openxmlformats-package.relationships+xml"/>
  <Override PartName="/ppt/slides/_rels/slide47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46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1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58.xml.rels" ContentType="application/vnd.openxmlformats-package.relationships+xml"/>
  <Override PartName="/ppt/slides/_rels/slide16.xml.rels" ContentType="application/vnd.openxmlformats-package.relationships+xml"/>
  <Override PartName="/ppt/slides/_rels/slide53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57.xml.rels" ContentType="application/vnd.openxmlformats-package.relationships+xml"/>
  <Override PartName="/ppt/slides/_rels/slide55.xml.rels" ContentType="application/vnd.openxmlformats-package.relationships+xml"/>
  <Override PartName="/ppt/slides/_rels/slide18.xml.rels" ContentType="application/vnd.openxmlformats-package.relationships+xml"/>
  <Override PartName="/ppt/slides/_rels/slide60.xml.rels" ContentType="application/vnd.openxmlformats-package.relationships+xml"/>
  <Override PartName="/ppt/slides/_rels/slide15.xml.rels" ContentType="application/vnd.openxmlformats-package.relationships+xml"/>
  <Override PartName="/ppt/slides/_rels/slide61.xml.rels" ContentType="application/vnd.openxmlformats-package.relationships+xml"/>
  <Override PartName="/ppt/slides/_rels/slide19.xml.rels" ContentType="application/vnd.openxmlformats-package.relationships+xml"/>
  <Override PartName="/ppt/slides/_rels/slide63.xml.rels" ContentType="application/vnd.openxmlformats-package.relationships+xml"/>
  <Override PartName="/ppt/slides/_rels/slide1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59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8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4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46.xml" ContentType="application/vnd.openxmlformats-officedocument.presentationml.slide+xml"/>
  <Override PartName="/ppt/slides/slide1.xml" ContentType="application/vnd.openxmlformats-officedocument.presentationml.slide+xml"/>
  <Override PartName="/ppt/slides/slide28.xml" ContentType="application/vnd.openxmlformats-officedocument.presentationml.slide+xml"/>
  <Override PartName="/ppt/slides/slide62.xml" ContentType="application/vnd.openxmlformats-officedocument.presentationml.slide+xml"/>
  <Override PartName="/ppt/slides/slide27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Slides/_rels/notesSlide4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3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ov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sli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dt" idx="9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ftr" idx="10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" name="PlaceHolder 6"/>
          <p:cNvSpPr>
            <a:spLocks noGrp="1"/>
          </p:cNvSpPr>
          <p:nvPr>
            <p:ph type="sldNum" idx="11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32B17CE7-78FE-4452-B608-442AB6E35BD4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63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638" name="PlaceHolder 3"/>
          <p:cNvSpPr>
            <a:spLocks noGrp="1"/>
          </p:cNvSpPr>
          <p:nvPr>
            <p:ph type="sldNum" idx="68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73698C8-8389-4520-A27D-D54E4D3D49EC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641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FDB272D-B433-4199-A477-071676533CE5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64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644" name="PlaceHolder 3"/>
          <p:cNvSpPr>
            <a:spLocks noGrp="1"/>
          </p:cNvSpPr>
          <p:nvPr>
            <p:ph type="sldNum" idx="70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3C0AC8D-4813-47E7-A117-9DDC46D3B0C0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on black backgro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C71281E-C728-45BA-89AC-254849D8BB6B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4BD0973-AF2E-44BD-9365-5D2C6BA15D84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0D5B72-58B6-4BEC-BB59-57C272441006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E9EC2ED-BD38-467A-8821-FB5B4763D16D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ADF1124-4866-4DEC-B469-E4E3B7517F67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EA54BC6-B054-4D4F-8ED2-486C90EEC539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0A826F2-A9CC-42A4-BA57-416088E8650D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F3EF4CE-3948-41A4-A585-26A3C86EFF3C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1;p160" hidden="1"/>
          <p:cNvSpPr/>
          <p:nvPr/>
        </p:nvSpPr>
        <p:spPr>
          <a:xfrm>
            <a:off x="892080" y="1217880"/>
            <a:ext cx="893520" cy="102600"/>
          </a:xfrm>
          <a:prstGeom prst="rect">
            <a:avLst/>
          </a:prstGeom>
          <a:solidFill>
            <a:srgbClr val="ff971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" name="Google Shape;12;p160" hidden="1"/>
          <p:cNvSpPr/>
          <p:nvPr/>
        </p:nvSpPr>
        <p:spPr>
          <a:xfrm>
            <a:off x="0" y="1217880"/>
            <a:ext cx="893520" cy="102600"/>
          </a:xfrm>
          <a:prstGeom prst="rect">
            <a:avLst/>
          </a:prstGeom>
          <a:solidFill>
            <a:srgbClr val="f202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2" name="Google Shape;13;p160" hidden="1"/>
          <p:cNvSpPr/>
          <p:nvPr/>
        </p:nvSpPr>
        <p:spPr>
          <a:xfrm>
            <a:off x="8243640" y="1217880"/>
            <a:ext cx="900000" cy="102600"/>
          </a:xfrm>
          <a:prstGeom prst="rect">
            <a:avLst/>
          </a:prstGeom>
          <a:solidFill>
            <a:srgbClr val="7ecef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" name="Google Shape;14;p160" hidden="1"/>
          <p:cNvSpPr/>
          <p:nvPr/>
        </p:nvSpPr>
        <p:spPr>
          <a:xfrm>
            <a:off x="1782720" y="1217880"/>
            <a:ext cx="6462360" cy="102600"/>
          </a:xfrm>
          <a:prstGeom prst="rect">
            <a:avLst/>
          </a:prstGeom>
          <a:solidFill>
            <a:srgbClr val="2185c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pic>
        <p:nvPicPr>
          <p:cNvPr id="4" name="Google Shape;15;p160" descr="GM_LAB_vg_"/>
          <p:cNvPicPr/>
          <p:nvPr/>
        </p:nvPicPr>
        <p:blipFill>
          <a:blip r:embed="rId2"/>
          <a:stretch/>
        </p:blipFill>
        <p:spPr>
          <a:xfrm>
            <a:off x="8082720" y="158760"/>
            <a:ext cx="945000" cy="736560"/>
          </a:xfrm>
          <a:prstGeom prst="rect">
            <a:avLst/>
          </a:prstGeom>
          <a:ln w="0">
            <a:noFill/>
          </a:ln>
        </p:spPr>
      </p:pic>
      <p:sp>
        <p:nvSpPr>
          <p:cNvPr id="5" name="Google Shape;16;p160" hidden="1"/>
          <p:cNvSpPr/>
          <p:nvPr/>
        </p:nvSpPr>
        <p:spPr>
          <a:xfrm>
            <a:off x="12600" y="6350040"/>
            <a:ext cx="3686400" cy="51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46080" bIns="4608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chemeClr val="dk1"/>
                </a:solidFill>
                <a:latin typeface="Arial"/>
                <a:ea typeface="Arial"/>
              </a:rPr>
              <a:t>CS MSU Graphics&amp;Media Lab (Video Group)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1400" spc="-1" strike="noStrike">
                <a:solidFill>
                  <a:srgbClr val="164fc0"/>
                </a:solidFill>
                <a:latin typeface="Arial"/>
                <a:ea typeface="Arial"/>
              </a:rPr>
              <a:t>https://videoprocessing.ai/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Google Shape;18;p161"/>
          <p:cNvSpPr/>
          <p:nvPr/>
        </p:nvSpPr>
        <p:spPr>
          <a:xfrm>
            <a:off x="718560" y="4101480"/>
            <a:ext cx="721440" cy="102600"/>
          </a:xfrm>
          <a:prstGeom prst="rect">
            <a:avLst/>
          </a:prstGeom>
          <a:solidFill>
            <a:srgbClr val="ff971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7" name="Google Shape;19;p161"/>
          <p:cNvSpPr/>
          <p:nvPr/>
        </p:nvSpPr>
        <p:spPr>
          <a:xfrm>
            <a:off x="360" y="4101480"/>
            <a:ext cx="721440" cy="102600"/>
          </a:xfrm>
          <a:prstGeom prst="rect">
            <a:avLst/>
          </a:prstGeom>
          <a:solidFill>
            <a:srgbClr val="f202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8" name="Google Shape;20;p161"/>
          <p:cNvSpPr/>
          <p:nvPr/>
        </p:nvSpPr>
        <p:spPr>
          <a:xfrm>
            <a:off x="6642000" y="4101480"/>
            <a:ext cx="2501640" cy="102600"/>
          </a:xfrm>
          <a:prstGeom prst="rect">
            <a:avLst/>
          </a:prstGeom>
          <a:solidFill>
            <a:srgbClr val="7ecef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9" name="Google Shape;21;p161"/>
          <p:cNvSpPr/>
          <p:nvPr/>
        </p:nvSpPr>
        <p:spPr>
          <a:xfrm>
            <a:off x="1432800" y="4101480"/>
            <a:ext cx="5216400" cy="102600"/>
          </a:xfrm>
          <a:prstGeom prst="rect">
            <a:avLst/>
          </a:prstGeom>
          <a:solidFill>
            <a:srgbClr val="2185c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pic>
        <p:nvPicPr>
          <p:cNvPr id="10" name="Google Shape;22;p161" descr="GM_LAB_vg_"/>
          <p:cNvPicPr/>
          <p:nvPr/>
        </p:nvPicPr>
        <p:blipFill>
          <a:blip r:embed="rId3"/>
          <a:stretch/>
        </p:blipFill>
        <p:spPr>
          <a:xfrm>
            <a:off x="8082720" y="158760"/>
            <a:ext cx="945000" cy="736560"/>
          </a:xfrm>
          <a:prstGeom prst="rect">
            <a:avLst/>
          </a:prstGeom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body"/>
          </p:nvPr>
        </p:nvSpPr>
        <p:spPr>
          <a:xfrm>
            <a:off x="719280" y="4365720"/>
            <a:ext cx="7165440" cy="50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18560" y="4869000"/>
            <a:ext cx="4357800" cy="99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18560" y="2061000"/>
            <a:ext cx="7835400" cy="196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1;p160" hidden="1"/>
          <p:cNvSpPr/>
          <p:nvPr/>
        </p:nvSpPr>
        <p:spPr>
          <a:xfrm>
            <a:off x="892080" y="1217880"/>
            <a:ext cx="893520" cy="102600"/>
          </a:xfrm>
          <a:prstGeom prst="rect">
            <a:avLst/>
          </a:prstGeom>
          <a:solidFill>
            <a:srgbClr val="ff971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95" name="Google Shape;12;p160" hidden="1"/>
          <p:cNvSpPr/>
          <p:nvPr/>
        </p:nvSpPr>
        <p:spPr>
          <a:xfrm>
            <a:off x="0" y="1217880"/>
            <a:ext cx="893520" cy="102600"/>
          </a:xfrm>
          <a:prstGeom prst="rect">
            <a:avLst/>
          </a:prstGeom>
          <a:solidFill>
            <a:srgbClr val="f202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96" name="Google Shape;13;p160" hidden="1"/>
          <p:cNvSpPr/>
          <p:nvPr/>
        </p:nvSpPr>
        <p:spPr>
          <a:xfrm>
            <a:off x="8243640" y="1217880"/>
            <a:ext cx="900000" cy="102600"/>
          </a:xfrm>
          <a:prstGeom prst="rect">
            <a:avLst/>
          </a:prstGeom>
          <a:solidFill>
            <a:srgbClr val="7ecef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97" name="Google Shape;14;p160" hidden="1"/>
          <p:cNvSpPr/>
          <p:nvPr/>
        </p:nvSpPr>
        <p:spPr>
          <a:xfrm>
            <a:off x="1782720" y="1217880"/>
            <a:ext cx="6462360" cy="102600"/>
          </a:xfrm>
          <a:prstGeom prst="rect">
            <a:avLst/>
          </a:prstGeom>
          <a:solidFill>
            <a:srgbClr val="2185c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pic>
        <p:nvPicPr>
          <p:cNvPr id="98" name="Google Shape;15;p160" descr="GM_LAB_vg_"/>
          <p:cNvPicPr/>
          <p:nvPr/>
        </p:nvPicPr>
        <p:blipFill>
          <a:blip r:embed="rId2"/>
          <a:stretch/>
        </p:blipFill>
        <p:spPr>
          <a:xfrm>
            <a:off x="8082720" y="158760"/>
            <a:ext cx="945000" cy="736560"/>
          </a:xfrm>
          <a:prstGeom prst="rect">
            <a:avLst/>
          </a:prstGeom>
          <a:ln w="0">
            <a:noFill/>
          </a:ln>
        </p:spPr>
      </p:pic>
      <p:sp>
        <p:nvSpPr>
          <p:cNvPr id="99" name="Google Shape;16;p160" hidden="1"/>
          <p:cNvSpPr/>
          <p:nvPr/>
        </p:nvSpPr>
        <p:spPr>
          <a:xfrm>
            <a:off x="12600" y="6350040"/>
            <a:ext cx="3686400" cy="51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46080" bIns="4608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chemeClr val="dk1"/>
                </a:solidFill>
                <a:latin typeface="Arial"/>
                <a:ea typeface="Arial"/>
              </a:rPr>
              <a:t>CS MSU Graphics&amp;Media Lab (Video Group)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1400" spc="-1" strike="noStrike">
                <a:solidFill>
                  <a:srgbClr val="164fc0"/>
                </a:solidFill>
                <a:latin typeface="Arial"/>
                <a:ea typeface="Arial"/>
              </a:rPr>
              <a:t>https://videoprocessing.ai/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ti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tl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Google Shape;61;p169" descr="GM_LAB_vg_"/>
          <p:cNvPicPr/>
          <p:nvPr/>
        </p:nvPicPr>
        <p:blipFill>
          <a:blip r:embed="rId3"/>
          <a:stretch/>
        </p:blipFill>
        <p:spPr>
          <a:xfrm>
            <a:off x="8082720" y="158760"/>
            <a:ext cx="945000" cy="736560"/>
          </a:xfrm>
          <a:prstGeom prst="rect">
            <a:avLst/>
          </a:prstGeom>
          <a:ln w="0">
            <a:noFill/>
          </a:ln>
        </p:spPr>
      </p:pic>
      <p:sp>
        <p:nvSpPr>
          <p:cNvPr id="102" name="Google Shape;62;p169"/>
          <p:cNvSpPr/>
          <p:nvPr/>
        </p:nvSpPr>
        <p:spPr>
          <a:xfrm>
            <a:off x="12600" y="6350040"/>
            <a:ext cx="3686400" cy="51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46080" bIns="4608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chemeClr val="lt1"/>
                </a:solidFill>
                <a:latin typeface="Arial"/>
                <a:ea typeface="Arial"/>
              </a:rPr>
              <a:t>CS MSU Graphics&amp;Media Lab (Video Group)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1400" spc="-1" strike="noStrike">
                <a:solidFill>
                  <a:schemeClr val="lt1"/>
                </a:solidFill>
                <a:latin typeface="Arial"/>
                <a:ea typeface="Arial"/>
              </a:rPr>
              <a:t>www.compression.ru/video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sldNum" idx="8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6DC1D43-34BA-4D83-B7A0-91EC6FCAD0CF}" type="slidenum">
              <a:rPr b="0" lang="ru-RU" sz="1600" spc="-1" strike="noStrike">
                <a:solidFill>
                  <a:schemeClr val="lt1"/>
                </a:solidFill>
                <a:latin typeface="Arial"/>
                <a:ea typeface="Arial"/>
              </a:rPr>
              <a:t>&lt;number&gt;</a:t>
            </a:fld>
            <a:endParaRPr b="0" lang="en-US" sz="16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1;p160"/>
          <p:cNvSpPr/>
          <p:nvPr/>
        </p:nvSpPr>
        <p:spPr>
          <a:xfrm>
            <a:off x="892080" y="1217880"/>
            <a:ext cx="893520" cy="102600"/>
          </a:xfrm>
          <a:prstGeom prst="rect">
            <a:avLst/>
          </a:prstGeom>
          <a:solidFill>
            <a:srgbClr val="ff971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6" name="Google Shape;12;p160"/>
          <p:cNvSpPr/>
          <p:nvPr/>
        </p:nvSpPr>
        <p:spPr>
          <a:xfrm>
            <a:off x="0" y="1217880"/>
            <a:ext cx="893520" cy="102600"/>
          </a:xfrm>
          <a:prstGeom prst="rect">
            <a:avLst/>
          </a:prstGeom>
          <a:solidFill>
            <a:srgbClr val="f202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7" name="Google Shape;13;p160"/>
          <p:cNvSpPr/>
          <p:nvPr/>
        </p:nvSpPr>
        <p:spPr>
          <a:xfrm>
            <a:off x="8243640" y="1217880"/>
            <a:ext cx="900000" cy="102600"/>
          </a:xfrm>
          <a:prstGeom prst="rect">
            <a:avLst/>
          </a:prstGeom>
          <a:solidFill>
            <a:srgbClr val="7ecef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8" name="Google Shape;14;p160"/>
          <p:cNvSpPr/>
          <p:nvPr/>
        </p:nvSpPr>
        <p:spPr>
          <a:xfrm>
            <a:off x="1782720" y="1217880"/>
            <a:ext cx="6462360" cy="102600"/>
          </a:xfrm>
          <a:prstGeom prst="rect">
            <a:avLst/>
          </a:prstGeom>
          <a:solidFill>
            <a:srgbClr val="2185c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pic>
        <p:nvPicPr>
          <p:cNvPr id="19" name="Google Shape;15;p160" descr="GM_LAB_vg_"/>
          <p:cNvPicPr/>
          <p:nvPr/>
        </p:nvPicPr>
        <p:blipFill>
          <a:blip r:embed="rId2"/>
          <a:stretch/>
        </p:blipFill>
        <p:spPr>
          <a:xfrm>
            <a:off x="8082720" y="158760"/>
            <a:ext cx="945000" cy="736560"/>
          </a:xfrm>
          <a:prstGeom prst="rect">
            <a:avLst/>
          </a:prstGeom>
          <a:ln w="0">
            <a:noFill/>
          </a:ln>
        </p:spPr>
      </p:pic>
      <p:sp>
        <p:nvSpPr>
          <p:cNvPr id="20" name="Google Shape;16;p160"/>
          <p:cNvSpPr/>
          <p:nvPr/>
        </p:nvSpPr>
        <p:spPr>
          <a:xfrm>
            <a:off x="12600" y="6350040"/>
            <a:ext cx="3686400" cy="51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46080" bIns="4608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chemeClr val="dk1"/>
                </a:solidFill>
                <a:latin typeface="Arial"/>
                <a:ea typeface="Arial"/>
              </a:rPr>
              <a:t>CS MSU Graphics&amp;Media Lab (Video Group)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1400" spc="-1" strike="noStrike">
                <a:solidFill>
                  <a:srgbClr val="164fc0"/>
                </a:solidFill>
                <a:latin typeface="Arial"/>
                <a:ea typeface="Arial"/>
              </a:rPr>
              <a:t>https://videoprocessing.ai/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395640" y="1412640"/>
            <a:ext cx="849672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sldNum" idx="1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7A81CA3-DD95-4B66-B18F-5C1336F922D8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1;p160"/>
          <p:cNvSpPr/>
          <p:nvPr/>
        </p:nvSpPr>
        <p:spPr>
          <a:xfrm>
            <a:off x="892080" y="1217880"/>
            <a:ext cx="893520" cy="102600"/>
          </a:xfrm>
          <a:prstGeom prst="rect">
            <a:avLst/>
          </a:prstGeom>
          <a:solidFill>
            <a:srgbClr val="ff971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25" name="Google Shape;12;p160"/>
          <p:cNvSpPr/>
          <p:nvPr/>
        </p:nvSpPr>
        <p:spPr>
          <a:xfrm>
            <a:off x="0" y="1217880"/>
            <a:ext cx="893520" cy="102600"/>
          </a:xfrm>
          <a:prstGeom prst="rect">
            <a:avLst/>
          </a:prstGeom>
          <a:solidFill>
            <a:srgbClr val="f202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26" name="Google Shape;13;p160"/>
          <p:cNvSpPr/>
          <p:nvPr/>
        </p:nvSpPr>
        <p:spPr>
          <a:xfrm>
            <a:off x="8243640" y="1217880"/>
            <a:ext cx="900000" cy="102600"/>
          </a:xfrm>
          <a:prstGeom prst="rect">
            <a:avLst/>
          </a:prstGeom>
          <a:solidFill>
            <a:srgbClr val="7ecef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27" name="Google Shape;14;p160"/>
          <p:cNvSpPr/>
          <p:nvPr/>
        </p:nvSpPr>
        <p:spPr>
          <a:xfrm>
            <a:off x="1782720" y="1217880"/>
            <a:ext cx="6462360" cy="102600"/>
          </a:xfrm>
          <a:prstGeom prst="rect">
            <a:avLst/>
          </a:prstGeom>
          <a:solidFill>
            <a:srgbClr val="2185c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pic>
        <p:nvPicPr>
          <p:cNvPr id="28" name="Google Shape;15;p160" descr="GM_LAB_vg_"/>
          <p:cNvPicPr/>
          <p:nvPr/>
        </p:nvPicPr>
        <p:blipFill>
          <a:blip r:embed="rId2"/>
          <a:stretch/>
        </p:blipFill>
        <p:spPr>
          <a:xfrm>
            <a:off x="8082720" y="158760"/>
            <a:ext cx="945000" cy="736560"/>
          </a:xfrm>
          <a:prstGeom prst="rect">
            <a:avLst/>
          </a:prstGeom>
          <a:ln w="0">
            <a:noFill/>
          </a:ln>
        </p:spPr>
      </p:pic>
      <p:sp>
        <p:nvSpPr>
          <p:cNvPr id="29" name="Google Shape;16;p160"/>
          <p:cNvSpPr/>
          <p:nvPr/>
        </p:nvSpPr>
        <p:spPr>
          <a:xfrm>
            <a:off x="12600" y="6350040"/>
            <a:ext cx="3686400" cy="51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46080" bIns="4608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chemeClr val="dk1"/>
                </a:solidFill>
                <a:latin typeface="Arial"/>
                <a:ea typeface="Arial"/>
              </a:rPr>
              <a:t>CS MSU Graphics&amp;Media Lab (Video Group)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1400" spc="-1" strike="noStrike">
                <a:solidFill>
                  <a:srgbClr val="164fc0"/>
                </a:solidFill>
                <a:latin typeface="Arial"/>
                <a:ea typeface="Arial"/>
              </a:rPr>
              <a:t>https://videoprocessing.ai/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95640" y="1412640"/>
            <a:ext cx="849672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sldNum" idx="2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FF81F49-0055-4EAB-AA35-3B01D00775D5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1;p160" hidden="1"/>
          <p:cNvSpPr/>
          <p:nvPr/>
        </p:nvSpPr>
        <p:spPr>
          <a:xfrm>
            <a:off x="892080" y="1217880"/>
            <a:ext cx="893520" cy="102600"/>
          </a:xfrm>
          <a:prstGeom prst="rect">
            <a:avLst/>
          </a:prstGeom>
          <a:solidFill>
            <a:srgbClr val="ff971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5" name="Google Shape;12;p160" hidden="1"/>
          <p:cNvSpPr/>
          <p:nvPr/>
        </p:nvSpPr>
        <p:spPr>
          <a:xfrm>
            <a:off x="0" y="1217880"/>
            <a:ext cx="893520" cy="102600"/>
          </a:xfrm>
          <a:prstGeom prst="rect">
            <a:avLst/>
          </a:prstGeom>
          <a:solidFill>
            <a:srgbClr val="f202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6" name="Google Shape;13;p160" hidden="1"/>
          <p:cNvSpPr/>
          <p:nvPr/>
        </p:nvSpPr>
        <p:spPr>
          <a:xfrm>
            <a:off x="8243640" y="1217880"/>
            <a:ext cx="900000" cy="102600"/>
          </a:xfrm>
          <a:prstGeom prst="rect">
            <a:avLst/>
          </a:prstGeom>
          <a:solidFill>
            <a:srgbClr val="7ecef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7" name="Google Shape;14;p160" hidden="1"/>
          <p:cNvSpPr/>
          <p:nvPr/>
        </p:nvSpPr>
        <p:spPr>
          <a:xfrm>
            <a:off x="1782720" y="1217880"/>
            <a:ext cx="6462360" cy="102600"/>
          </a:xfrm>
          <a:prstGeom prst="rect">
            <a:avLst/>
          </a:prstGeom>
          <a:solidFill>
            <a:srgbClr val="2185c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pic>
        <p:nvPicPr>
          <p:cNvPr id="38" name="Google Shape;15;p160" descr="GM_LAB_vg_"/>
          <p:cNvPicPr/>
          <p:nvPr/>
        </p:nvPicPr>
        <p:blipFill>
          <a:blip r:embed="rId2"/>
          <a:stretch/>
        </p:blipFill>
        <p:spPr>
          <a:xfrm>
            <a:off x="8082720" y="158760"/>
            <a:ext cx="945000" cy="736560"/>
          </a:xfrm>
          <a:prstGeom prst="rect">
            <a:avLst/>
          </a:prstGeom>
          <a:ln w="0">
            <a:noFill/>
          </a:ln>
        </p:spPr>
      </p:pic>
      <p:sp>
        <p:nvSpPr>
          <p:cNvPr id="39" name="Google Shape;16;p160" hidden="1"/>
          <p:cNvSpPr/>
          <p:nvPr/>
        </p:nvSpPr>
        <p:spPr>
          <a:xfrm>
            <a:off x="12600" y="6350040"/>
            <a:ext cx="3686400" cy="51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46080" bIns="4608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chemeClr val="dk1"/>
                </a:solidFill>
                <a:latin typeface="Arial"/>
                <a:ea typeface="Arial"/>
              </a:rPr>
              <a:t>CS MSU Graphics&amp;Media Lab (Video Group)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1400" spc="-1" strike="noStrike">
                <a:solidFill>
                  <a:srgbClr val="164fc0"/>
                </a:solidFill>
                <a:latin typeface="Arial"/>
                <a:ea typeface="Arial"/>
              </a:rPr>
              <a:t>https://videoprocessing.ai/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1"/>
          <p:cNvSpPr>
            <a:spLocks noGrp="1"/>
          </p:cNvSpPr>
          <p:nvPr>
            <p:ph type="sldNum" idx="3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788BDC1-511C-473B-A4C9-4C5A987472C7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1;p160"/>
          <p:cNvSpPr/>
          <p:nvPr/>
        </p:nvSpPr>
        <p:spPr>
          <a:xfrm>
            <a:off x="892080" y="1217880"/>
            <a:ext cx="893520" cy="102600"/>
          </a:xfrm>
          <a:prstGeom prst="rect">
            <a:avLst/>
          </a:prstGeom>
          <a:solidFill>
            <a:srgbClr val="ff971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44" name="Google Shape;12;p160"/>
          <p:cNvSpPr/>
          <p:nvPr/>
        </p:nvSpPr>
        <p:spPr>
          <a:xfrm>
            <a:off x="0" y="1217880"/>
            <a:ext cx="893520" cy="102600"/>
          </a:xfrm>
          <a:prstGeom prst="rect">
            <a:avLst/>
          </a:prstGeom>
          <a:solidFill>
            <a:srgbClr val="f202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45" name="Google Shape;13;p160"/>
          <p:cNvSpPr/>
          <p:nvPr/>
        </p:nvSpPr>
        <p:spPr>
          <a:xfrm>
            <a:off x="8243640" y="1217880"/>
            <a:ext cx="900000" cy="102600"/>
          </a:xfrm>
          <a:prstGeom prst="rect">
            <a:avLst/>
          </a:prstGeom>
          <a:solidFill>
            <a:srgbClr val="7ecef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46" name="Google Shape;14;p160"/>
          <p:cNvSpPr/>
          <p:nvPr/>
        </p:nvSpPr>
        <p:spPr>
          <a:xfrm>
            <a:off x="1782720" y="1217880"/>
            <a:ext cx="6462360" cy="102600"/>
          </a:xfrm>
          <a:prstGeom prst="rect">
            <a:avLst/>
          </a:prstGeom>
          <a:solidFill>
            <a:srgbClr val="2185c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pic>
        <p:nvPicPr>
          <p:cNvPr id="47" name="Google Shape;15;p160" descr="GM_LAB_vg_"/>
          <p:cNvPicPr/>
          <p:nvPr/>
        </p:nvPicPr>
        <p:blipFill>
          <a:blip r:embed="rId2"/>
          <a:stretch/>
        </p:blipFill>
        <p:spPr>
          <a:xfrm>
            <a:off x="8082720" y="158760"/>
            <a:ext cx="945000" cy="736560"/>
          </a:xfrm>
          <a:prstGeom prst="rect">
            <a:avLst/>
          </a:prstGeom>
          <a:ln w="0">
            <a:noFill/>
          </a:ln>
        </p:spPr>
      </p:pic>
      <p:sp>
        <p:nvSpPr>
          <p:cNvPr id="48" name="Google Shape;16;p160"/>
          <p:cNvSpPr/>
          <p:nvPr/>
        </p:nvSpPr>
        <p:spPr>
          <a:xfrm>
            <a:off x="12600" y="6350040"/>
            <a:ext cx="3686400" cy="51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46080" bIns="4608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chemeClr val="dk1"/>
                </a:solidFill>
                <a:latin typeface="Arial"/>
                <a:ea typeface="Arial"/>
              </a:rPr>
              <a:t>CS MSU Graphics&amp;Media Lab (Video Group)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1400" spc="-1" strike="noStrike">
                <a:solidFill>
                  <a:srgbClr val="164fc0"/>
                </a:solidFill>
                <a:latin typeface="Arial"/>
                <a:ea typeface="Arial"/>
              </a:rPr>
              <a:t>https://videoprocessing.ai/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95640" y="1412640"/>
            <a:ext cx="410400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sldNum" idx="4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4AE7057-4CBD-4773-888F-16C257B27687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4644000" y="1412640"/>
            <a:ext cx="404964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11;p160"/>
          <p:cNvSpPr/>
          <p:nvPr/>
        </p:nvSpPr>
        <p:spPr>
          <a:xfrm>
            <a:off x="892080" y="1217880"/>
            <a:ext cx="893520" cy="102600"/>
          </a:xfrm>
          <a:prstGeom prst="rect">
            <a:avLst/>
          </a:prstGeom>
          <a:solidFill>
            <a:srgbClr val="ff971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55" name="Google Shape;12;p160"/>
          <p:cNvSpPr/>
          <p:nvPr/>
        </p:nvSpPr>
        <p:spPr>
          <a:xfrm>
            <a:off x="0" y="1217880"/>
            <a:ext cx="893520" cy="102600"/>
          </a:xfrm>
          <a:prstGeom prst="rect">
            <a:avLst/>
          </a:prstGeom>
          <a:solidFill>
            <a:srgbClr val="f202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56" name="Google Shape;13;p160"/>
          <p:cNvSpPr/>
          <p:nvPr/>
        </p:nvSpPr>
        <p:spPr>
          <a:xfrm>
            <a:off x="8243640" y="1217880"/>
            <a:ext cx="900000" cy="102600"/>
          </a:xfrm>
          <a:prstGeom prst="rect">
            <a:avLst/>
          </a:prstGeom>
          <a:solidFill>
            <a:srgbClr val="7ecef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57" name="Google Shape;14;p160"/>
          <p:cNvSpPr/>
          <p:nvPr/>
        </p:nvSpPr>
        <p:spPr>
          <a:xfrm>
            <a:off x="1782720" y="1217880"/>
            <a:ext cx="6462360" cy="102600"/>
          </a:xfrm>
          <a:prstGeom prst="rect">
            <a:avLst/>
          </a:prstGeom>
          <a:solidFill>
            <a:srgbClr val="2185c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pic>
        <p:nvPicPr>
          <p:cNvPr id="58" name="Google Shape;15;p160" descr="GM_LAB_vg_"/>
          <p:cNvPicPr/>
          <p:nvPr/>
        </p:nvPicPr>
        <p:blipFill>
          <a:blip r:embed="rId2"/>
          <a:stretch/>
        </p:blipFill>
        <p:spPr>
          <a:xfrm>
            <a:off x="8082720" y="158760"/>
            <a:ext cx="945000" cy="736560"/>
          </a:xfrm>
          <a:prstGeom prst="rect">
            <a:avLst/>
          </a:prstGeom>
          <a:ln w="0">
            <a:noFill/>
          </a:ln>
        </p:spPr>
      </p:pic>
      <p:sp>
        <p:nvSpPr>
          <p:cNvPr id="59" name="Google Shape;16;p160"/>
          <p:cNvSpPr/>
          <p:nvPr/>
        </p:nvSpPr>
        <p:spPr>
          <a:xfrm>
            <a:off x="12600" y="6350040"/>
            <a:ext cx="3686400" cy="51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46080" bIns="4608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chemeClr val="dk1"/>
                </a:solidFill>
                <a:latin typeface="Arial"/>
                <a:ea typeface="Arial"/>
              </a:rPr>
              <a:t>CS MSU Graphics&amp;Media Lab (Video Group)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1400" spc="-1" strike="noStrike">
                <a:solidFill>
                  <a:srgbClr val="164fc0"/>
                </a:solidFill>
                <a:latin typeface="Arial"/>
                <a:ea typeface="Arial"/>
              </a:rPr>
              <a:t>https://videoprocessing.ai/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sldNum" idx="5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6618975-953A-4683-8C0B-9AB96879835B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11;p160"/>
          <p:cNvSpPr/>
          <p:nvPr/>
        </p:nvSpPr>
        <p:spPr>
          <a:xfrm>
            <a:off x="892080" y="1217880"/>
            <a:ext cx="893520" cy="102600"/>
          </a:xfrm>
          <a:prstGeom prst="rect">
            <a:avLst/>
          </a:prstGeom>
          <a:solidFill>
            <a:srgbClr val="ff971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64" name="Google Shape;12;p160"/>
          <p:cNvSpPr/>
          <p:nvPr/>
        </p:nvSpPr>
        <p:spPr>
          <a:xfrm>
            <a:off x="0" y="1217880"/>
            <a:ext cx="893520" cy="102600"/>
          </a:xfrm>
          <a:prstGeom prst="rect">
            <a:avLst/>
          </a:prstGeom>
          <a:solidFill>
            <a:srgbClr val="f202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65" name="Google Shape;13;p160"/>
          <p:cNvSpPr/>
          <p:nvPr/>
        </p:nvSpPr>
        <p:spPr>
          <a:xfrm>
            <a:off x="8243640" y="1217880"/>
            <a:ext cx="900000" cy="102600"/>
          </a:xfrm>
          <a:prstGeom prst="rect">
            <a:avLst/>
          </a:prstGeom>
          <a:solidFill>
            <a:srgbClr val="7ecef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66" name="Google Shape;14;p160"/>
          <p:cNvSpPr/>
          <p:nvPr/>
        </p:nvSpPr>
        <p:spPr>
          <a:xfrm>
            <a:off x="1782720" y="1217880"/>
            <a:ext cx="6462360" cy="102600"/>
          </a:xfrm>
          <a:prstGeom prst="rect">
            <a:avLst/>
          </a:prstGeom>
          <a:solidFill>
            <a:srgbClr val="2185c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pic>
        <p:nvPicPr>
          <p:cNvPr id="67" name="Google Shape;15;p160" descr="GM_LAB_vg_"/>
          <p:cNvPicPr/>
          <p:nvPr/>
        </p:nvPicPr>
        <p:blipFill>
          <a:blip r:embed="rId2"/>
          <a:stretch/>
        </p:blipFill>
        <p:spPr>
          <a:xfrm>
            <a:off x="8082720" y="158760"/>
            <a:ext cx="945000" cy="736560"/>
          </a:xfrm>
          <a:prstGeom prst="rect">
            <a:avLst/>
          </a:prstGeom>
          <a:ln w="0">
            <a:noFill/>
          </a:ln>
        </p:spPr>
      </p:pic>
      <p:sp>
        <p:nvSpPr>
          <p:cNvPr id="68" name="Google Shape;16;p160"/>
          <p:cNvSpPr/>
          <p:nvPr/>
        </p:nvSpPr>
        <p:spPr>
          <a:xfrm>
            <a:off x="12600" y="6350040"/>
            <a:ext cx="3686400" cy="51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46080" bIns="4608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chemeClr val="dk1"/>
                </a:solidFill>
                <a:latin typeface="Arial"/>
                <a:ea typeface="Arial"/>
              </a:rPr>
              <a:t>CS MSU Graphics&amp;Media Lab (Video Group)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1400" spc="-1" strike="noStrike">
                <a:solidFill>
                  <a:srgbClr val="164fc0"/>
                </a:solidFill>
                <a:latin typeface="Arial"/>
                <a:ea typeface="Arial"/>
              </a:rPr>
              <a:t>https://videoprocessing.ai/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410400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ti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tl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95640" y="1412640"/>
            <a:ext cx="410400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sldNum" idx="6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7BAD62E-212B-4C90-A6E7-799626EBEA07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44000" y="41760"/>
            <a:ext cx="4049640" cy="605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11;p160"/>
          <p:cNvSpPr/>
          <p:nvPr/>
        </p:nvSpPr>
        <p:spPr>
          <a:xfrm>
            <a:off x="892080" y="1217880"/>
            <a:ext cx="893520" cy="102600"/>
          </a:xfrm>
          <a:prstGeom prst="rect">
            <a:avLst/>
          </a:prstGeom>
          <a:solidFill>
            <a:srgbClr val="ff971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75" name="Google Shape;12;p160"/>
          <p:cNvSpPr/>
          <p:nvPr/>
        </p:nvSpPr>
        <p:spPr>
          <a:xfrm>
            <a:off x="0" y="1217880"/>
            <a:ext cx="893520" cy="102600"/>
          </a:xfrm>
          <a:prstGeom prst="rect">
            <a:avLst/>
          </a:prstGeom>
          <a:solidFill>
            <a:srgbClr val="f202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76" name="Google Shape;13;p160"/>
          <p:cNvSpPr/>
          <p:nvPr/>
        </p:nvSpPr>
        <p:spPr>
          <a:xfrm>
            <a:off x="8243640" y="1217880"/>
            <a:ext cx="900000" cy="102600"/>
          </a:xfrm>
          <a:prstGeom prst="rect">
            <a:avLst/>
          </a:prstGeom>
          <a:solidFill>
            <a:srgbClr val="7ecef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77" name="Google Shape;14;p160"/>
          <p:cNvSpPr/>
          <p:nvPr/>
        </p:nvSpPr>
        <p:spPr>
          <a:xfrm>
            <a:off x="1782720" y="1217880"/>
            <a:ext cx="6462360" cy="102600"/>
          </a:xfrm>
          <a:prstGeom prst="rect">
            <a:avLst/>
          </a:prstGeom>
          <a:solidFill>
            <a:srgbClr val="2185c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pic>
        <p:nvPicPr>
          <p:cNvPr id="78" name="Google Shape;15;p160" descr="GM_LAB_vg_"/>
          <p:cNvPicPr/>
          <p:nvPr/>
        </p:nvPicPr>
        <p:blipFill>
          <a:blip r:embed="rId2"/>
          <a:stretch/>
        </p:blipFill>
        <p:spPr>
          <a:xfrm>
            <a:off x="8082720" y="158760"/>
            <a:ext cx="945000" cy="736560"/>
          </a:xfrm>
          <a:prstGeom prst="rect">
            <a:avLst/>
          </a:prstGeom>
          <a:ln w="0">
            <a:noFill/>
          </a:ln>
        </p:spPr>
      </p:pic>
      <p:sp>
        <p:nvSpPr>
          <p:cNvPr id="79" name="Google Shape;16;p160"/>
          <p:cNvSpPr/>
          <p:nvPr/>
        </p:nvSpPr>
        <p:spPr>
          <a:xfrm>
            <a:off x="12600" y="6350040"/>
            <a:ext cx="3686400" cy="51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46080" bIns="4608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chemeClr val="dk1"/>
                </a:solidFill>
                <a:latin typeface="Arial"/>
                <a:ea typeface="Arial"/>
              </a:rPr>
              <a:t>CS MSU Graphics&amp;Media Lab (Video Group)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1400" spc="-1" strike="noStrike">
                <a:solidFill>
                  <a:srgbClr val="164fc0"/>
                </a:solidFill>
                <a:latin typeface="Arial"/>
                <a:ea typeface="Arial"/>
              </a:rPr>
              <a:t>https://videoprocessing.ai/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sldNum" idx="7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F6D6139-50C0-42F2-920F-C1E40E4E14C0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1979640" y="1374840"/>
            <a:ext cx="5040000" cy="41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1979640" y="5516640"/>
            <a:ext cx="5040000" cy="622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11;p160" hidden="1"/>
          <p:cNvSpPr/>
          <p:nvPr/>
        </p:nvSpPr>
        <p:spPr>
          <a:xfrm>
            <a:off x="892080" y="1217880"/>
            <a:ext cx="893520" cy="102600"/>
          </a:xfrm>
          <a:prstGeom prst="rect">
            <a:avLst/>
          </a:prstGeom>
          <a:solidFill>
            <a:srgbClr val="ff971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86" name="Google Shape;12;p160" hidden="1"/>
          <p:cNvSpPr/>
          <p:nvPr/>
        </p:nvSpPr>
        <p:spPr>
          <a:xfrm>
            <a:off x="0" y="1217880"/>
            <a:ext cx="893520" cy="102600"/>
          </a:xfrm>
          <a:prstGeom prst="rect">
            <a:avLst/>
          </a:prstGeom>
          <a:solidFill>
            <a:srgbClr val="f2025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87" name="Google Shape;13;p160" hidden="1"/>
          <p:cNvSpPr/>
          <p:nvPr/>
        </p:nvSpPr>
        <p:spPr>
          <a:xfrm>
            <a:off x="8243640" y="1217880"/>
            <a:ext cx="900000" cy="102600"/>
          </a:xfrm>
          <a:prstGeom prst="rect">
            <a:avLst/>
          </a:prstGeom>
          <a:solidFill>
            <a:srgbClr val="7ecef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88" name="Google Shape;14;p160" hidden="1"/>
          <p:cNvSpPr/>
          <p:nvPr/>
        </p:nvSpPr>
        <p:spPr>
          <a:xfrm>
            <a:off x="1782720" y="1217880"/>
            <a:ext cx="6462360" cy="102600"/>
          </a:xfrm>
          <a:prstGeom prst="rect">
            <a:avLst/>
          </a:prstGeom>
          <a:solidFill>
            <a:srgbClr val="2185c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pic>
        <p:nvPicPr>
          <p:cNvPr id="89" name="Google Shape;15;p160" descr="GM_LAB_vg_"/>
          <p:cNvPicPr/>
          <p:nvPr/>
        </p:nvPicPr>
        <p:blipFill>
          <a:blip r:embed="rId2"/>
          <a:stretch/>
        </p:blipFill>
        <p:spPr>
          <a:xfrm>
            <a:off x="8082720" y="158760"/>
            <a:ext cx="945000" cy="736560"/>
          </a:xfrm>
          <a:prstGeom prst="rect">
            <a:avLst/>
          </a:prstGeom>
          <a:ln w="0">
            <a:noFill/>
          </a:ln>
        </p:spPr>
      </p:pic>
      <p:sp>
        <p:nvSpPr>
          <p:cNvPr id="90" name="Google Shape;16;p160" hidden="1"/>
          <p:cNvSpPr/>
          <p:nvPr/>
        </p:nvSpPr>
        <p:spPr>
          <a:xfrm>
            <a:off x="12600" y="6350040"/>
            <a:ext cx="3686400" cy="51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46080" bIns="4608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chemeClr val="dk1"/>
                </a:solidFill>
                <a:latin typeface="Arial"/>
                <a:ea typeface="Arial"/>
              </a:rPr>
              <a:t>CS MSU Graphics&amp;Media Lab (Video Group)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1400" spc="-1" strike="noStrike">
                <a:solidFill>
                  <a:srgbClr val="164fc0"/>
                </a:solidFill>
                <a:latin typeface="Arial"/>
                <a:ea typeface="Arial"/>
              </a:rPr>
              <a:t>https://videoprocessing.ai/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55640" y="44640"/>
            <a:ext cx="7570800" cy="575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7500"/>
          </a:bodyPr>
          <a:p>
            <a:pPr indent="0"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251640" y="6309360"/>
            <a:ext cx="2160000" cy="43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012000" y="6309360"/>
            <a:ext cx="2881080" cy="43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hyperlink" Target="https://ru.wikipedia.org/wiki/&#1051;&#1077;&#1085;&#1072;_(&#1080;&#1079;&#1086;&#1073;&#1088;&#1072;&#1078;&#1077;&#1085;&#1080;&#1077;)" TargetMode="External"/><Relationship Id="rId5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hyperlink" Target="https://ru.wikipedia.org/wiki/&#1051;&#1077;&#1085;&#1072;_(&#1080;&#1079;&#1086;&#1073;&#1088;&#1072;&#1078;&#1077;&#1085;&#1080;&#1077;)" TargetMode="External"/><Relationship Id="rId5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hyperlink" Target="https://ru.wikipedia.org/wiki/&#1051;&#1077;&#1085;&#1072;_(&#1080;&#1079;&#1086;&#1073;&#1088;&#1072;&#1078;&#1077;&#1085;&#1080;&#1077;)" TargetMode="External"/><Relationship Id="rId5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hyperlink" Target="https://ru.wikipedia.org/wiki/&#1051;&#1077;&#1085;&#1072;_(&#1080;&#1079;&#1086;&#1073;&#1088;&#1072;&#1078;&#1077;&#1085;&#1080;&#1077;)" TargetMode="External"/><Relationship Id="rId4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9.jpeg"/><Relationship Id="rId3" Type="http://schemas.openxmlformats.org/officeDocument/2006/relationships/hyperlink" Target="https://ru.wikipedia.org/wiki/&#1051;&#1077;&#1085;&#1072;_(&#1080;&#1079;&#1086;&#1073;&#1088;&#1072;&#1078;&#1077;&#1085;&#1080;&#1077;)" TargetMode="External"/><Relationship Id="rId4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20.png"/><Relationship Id="rId3" Type="http://schemas.openxmlformats.org/officeDocument/2006/relationships/hyperlink" Target="https://ru.wikipedia.org/wiki/&#1051;&#1077;&#1085;&#1072;_(&#1080;&#1079;&#1086;&#1073;&#1088;&#1072;&#1078;&#1077;&#1085;&#1080;&#1077;)" TargetMode="External"/><Relationship Id="rId4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hyperlink" Target="https://www.coffeecup.com/help/articles/dither-modes-in-animation-studio/" TargetMode="External"/><Relationship Id="rId6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gif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oleObject" Target="../embeddings/oleObject1.bin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hyperlink" Target="http://compression.ru/" TargetMode="External"/><Relationship Id="rId3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hyperlink" Target="https://studfile.net/preview/16569316/page:4/" TargetMode="External"/><Relationship Id="rId4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ru.wikipedia.org/wiki/&#1060;&#1088;&#1072;&#1082;&#1090;&#1072;&#1083;#/media/&#1060;&#1072;&#1081;&#1083;:Mandel_zoom_00_mandelbrot_set.jpg" TargetMode="External"/><Relationship Id="rId2" Type="http://schemas.openxmlformats.org/officeDocument/2006/relationships/hyperlink" Target="https://ru.wikipedia.org/wiki/&#1060;&#1088;&#1072;&#1082;&#1090;&#1072;&#1083;#/media/&#1060;&#1072;&#1081;&#1083;:Romanesco_broccoli_(Brassica_oleracea).jpg" TargetMode="Externa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Barnsley_fern#/media/File:Barnsley_fern_1024x1024.png" TargetMode="External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Barnsley_fern#/media/File:Barnsley_fern_1024x1024.png" TargetMode="External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www.compression.ru/book/part2/part2__3.htm" TargetMode="External"/><Relationship Id="rId2" Type="http://schemas.openxmlformats.org/officeDocument/2006/relationships/oleObject" Target="../embeddings/oleObject1.doc"/><Relationship Id="rId3" Type="http://schemas.openxmlformats.org/officeDocument/2006/relationships/image" Target="../media/image40.png"/><Relationship Id="rId4" Type="http://schemas.openxmlformats.org/officeDocument/2006/relationships/oleObject" Target="../embeddings/oleObject2.doc"/><Relationship Id="rId5" Type="http://schemas.openxmlformats.org/officeDocument/2006/relationships/image" Target="../media/image41.png"/><Relationship Id="rId6" Type="http://schemas.openxmlformats.org/officeDocument/2006/relationships/oleObject" Target="../embeddings/oleObject3.doc"/><Relationship Id="rId7" Type="http://schemas.openxmlformats.org/officeDocument/2006/relationships/image" Target="../media/image42.png"/><Relationship Id="rId8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perscom.ru/2012-03-16-15-10-21/517-2012-03-16-19-09-02" TargetMode="External"/><Relationship Id="rId2" Type="http://schemas.openxmlformats.org/officeDocument/2006/relationships/slideLayout" Target="../slideLayouts/slideLayout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hyperlink" Target="https://ru.wikipedia.org/wiki/&#1054;&#1089;&#1085;&#1086;&#1074;&#1085;&#1099;&#1077;_&#1094;&#1074;&#1077;&#1090;&#1072;" TargetMode="External"/><Relationship Id="rId5" Type="http://schemas.openxmlformats.org/officeDocument/2006/relationships/slideLayout" Target="../slideLayouts/slideLayout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image" Target="../media/image50.jpeg"/><Relationship Id="rId3" Type="http://schemas.openxmlformats.org/officeDocument/2006/relationships/image" Target="../media/image51.jpeg"/><Relationship Id="rId4" Type="http://schemas.openxmlformats.org/officeDocument/2006/relationships/image" Target="../media/image52.jpeg"/><Relationship Id="rId5" Type="http://schemas.openxmlformats.org/officeDocument/2006/relationships/image" Target="../media/image53.jpeg"/><Relationship Id="rId6" Type="http://schemas.openxmlformats.org/officeDocument/2006/relationships/image" Target="../media/image54.jpeg"/><Relationship Id="rId7" Type="http://schemas.openxmlformats.org/officeDocument/2006/relationships/image" Target="../media/image55.jpeg"/><Relationship Id="rId8" Type="http://schemas.openxmlformats.org/officeDocument/2006/relationships/image" Target="../media/image56.jpeg"/><Relationship Id="rId9" Type="http://schemas.openxmlformats.org/officeDocument/2006/relationships/image" Target="../media/image57.jpeg"/><Relationship Id="rId10" Type="http://schemas.openxmlformats.org/officeDocument/2006/relationships/image" Target="../media/image58.jpeg"/><Relationship Id="rId11" Type="http://schemas.openxmlformats.org/officeDocument/2006/relationships/slideLayout" Target="../slideLayouts/slideLayout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jpeg"/><Relationship Id="rId6" Type="http://schemas.openxmlformats.org/officeDocument/2006/relationships/slideLayout" Target="../slideLayouts/slideLayout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image" Target="../media/image65.jpeg"/><Relationship Id="rId3" Type="http://schemas.openxmlformats.org/officeDocument/2006/relationships/slideLayout" Target="../slideLayouts/slideLayout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hyperlink" Target="https://ru.wikipedia.org/wiki/&#1054;&#1089;&#1085;&#1086;&#1074;&#1085;&#1099;&#1077;_&#1094;&#1074;&#1077;&#1090;&#1072;" TargetMode="External"/><Relationship Id="rId5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73;p1"/>
          <p:cNvSpPr/>
          <p:nvPr/>
        </p:nvSpPr>
        <p:spPr>
          <a:xfrm>
            <a:off x="683640" y="4365000"/>
            <a:ext cx="7056360" cy="249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>
              <a:lnSpc>
                <a:spcPct val="116000"/>
              </a:lnSpc>
              <a:tabLst>
                <a:tab algn="l" pos="0"/>
              </a:tabLst>
            </a:pPr>
            <a:r>
              <a:rPr b="0" lang="ru-RU" sz="2600" spc="-1" strike="noStrike">
                <a:solidFill>
                  <a:schemeClr val="dk1"/>
                </a:solidFill>
                <a:latin typeface="Arial"/>
                <a:ea typeface="Arial"/>
              </a:rPr>
              <a:t>Дмитрий Сергеевич Ватолин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i="1" lang="ru-RU" sz="2200" spc="-1" strike="noStrike">
                <a:solidFill>
                  <a:schemeClr val="dk1"/>
                </a:solidFill>
                <a:latin typeface="Arial"/>
                <a:ea typeface="Arial"/>
              </a:rPr>
              <a:t>Video Group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i="1" lang="ru-RU" sz="2200" spc="-1" strike="noStrike">
                <a:solidFill>
                  <a:schemeClr val="dk1"/>
                </a:solidFill>
                <a:latin typeface="Arial"/>
                <a:ea typeface="Arial"/>
              </a:rPr>
              <a:t>CS MSU Graphics&amp;Media Lab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1"/>
          <p:cNvSpPr>
            <a:spLocks noGrp="1"/>
          </p:cNvSpPr>
          <p:nvPr>
            <p:ph/>
          </p:nvPr>
        </p:nvSpPr>
        <p:spPr>
          <a:xfrm>
            <a:off x="718560" y="2061000"/>
            <a:ext cx="7835400" cy="196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Сжатие изображений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3600" spc="-1" strike="noStrike">
                <a:solidFill>
                  <a:schemeClr val="accent1"/>
                </a:solidFill>
                <a:latin typeface="Arial"/>
                <a:ea typeface="Arial"/>
              </a:rPr>
              <a:t>YUV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849672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7632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Y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=    0.299*R + 0.587*G + 0.114*B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= – 0.147*R – 0.289*G + 0.436*B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V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= – 0.615*R + 0.515*G + 0.100*B = 0.877*(R – Y)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br>
              <a:rPr sz="2400"/>
            </a:b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= Y + 1.140*V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= Y – 0.395*U – 0.581*V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B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= Y + 2.032*U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br>
              <a:rPr sz="2400"/>
            </a:br>
            <a:br>
              <a:rPr sz="2400"/>
            </a:b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sldNum" idx="19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021863F-16B0-43C0-B051-30B8E9F2A1C5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50" name="Picture 2" descr=""/>
          <p:cNvPicPr/>
          <p:nvPr/>
        </p:nvPicPr>
        <p:blipFill>
          <a:blip r:embed="rId1"/>
          <a:stretch/>
        </p:blipFill>
        <p:spPr>
          <a:xfrm>
            <a:off x="1351800" y="4575960"/>
            <a:ext cx="1429560" cy="1429560"/>
          </a:xfrm>
          <a:prstGeom prst="rect">
            <a:avLst/>
          </a:prstGeom>
          <a:ln w="0">
            <a:noFill/>
          </a:ln>
        </p:spPr>
      </p:pic>
      <p:pic>
        <p:nvPicPr>
          <p:cNvPr id="251" name="Picture 6" descr=""/>
          <p:cNvPicPr/>
          <p:nvPr/>
        </p:nvPicPr>
        <p:blipFill>
          <a:blip r:embed="rId2"/>
          <a:stretch/>
        </p:blipFill>
        <p:spPr>
          <a:xfrm>
            <a:off x="3857040" y="4575960"/>
            <a:ext cx="1429560" cy="1429560"/>
          </a:xfrm>
          <a:prstGeom prst="rect">
            <a:avLst/>
          </a:prstGeom>
          <a:ln w="0">
            <a:noFill/>
          </a:ln>
        </p:spPr>
      </p:pic>
      <p:pic>
        <p:nvPicPr>
          <p:cNvPr id="252" name="Picture 8" descr=""/>
          <p:cNvPicPr/>
          <p:nvPr/>
        </p:nvPicPr>
        <p:blipFill>
          <a:blip r:embed="rId3"/>
          <a:stretch/>
        </p:blipFill>
        <p:spPr>
          <a:xfrm>
            <a:off x="6362280" y="4575960"/>
            <a:ext cx="1429560" cy="1429560"/>
          </a:xfrm>
          <a:prstGeom prst="rect">
            <a:avLst/>
          </a:prstGeom>
          <a:ln w="0">
            <a:noFill/>
          </a:ln>
        </p:spPr>
      </p:pic>
      <p:sp>
        <p:nvSpPr>
          <p:cNvPr id="253" name="TextBox 5"/>
          <p:cNvSpPr/>
          <p:nvPr/>
        </p:nvSpPr>
        <p:spPr>
          <a:xfrm>
            <a:off x="1891440" y="5962680"/>
            <a:ext cx="3502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TextBox 6"/>
          <p:cNvSpPr/>
          <p:nvPr/>
        </p:nvSpPr>
        <p:spPr>
          <a:xfrm>
            <a:off x="4396680" y="5962680"/>
            <a:ext cx="3639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TextBox 7"/>
          <p:cNvSpPr/>
          <p:nvPr/>
        </p:nvSpPr>
        <p:spPr>
          <a:xfrm>
            <a:off x="6913440" y="5939280"/>
            <a:ext cx="3700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V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 u="sng">
                <a:solidFill>
                  <a:schemeClr val="dk1"/>
                </a:solidFill>
                <a:uFillTx/>
                <a:latin typeface="Arial"/>
                <a:ea typeface="Arial"/>
                <a:hlinkClick r:id="rId4"/>
              </a:rPr>
              <a:t>Wikipedia.org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3600" spc="-1" strike="noStrike">
                <a:solidFill>
                  <a:schemeClr val="accent1"/>
                </a:solidFill>
                <a:latin typeface="Arial"/>
                <a:ea typeface="Arial"/>
              </a:rPr>
              <a:t>YIQ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849672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7632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Y</a:t>
            </a: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=  0.299*R  + 0.587*G + 0.114*B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=  0.596*R –  0.275*G – 0.321*B  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Q </a:t>
            </a: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=  0.212*R –  0.523*G + 0.311*B 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br>
              <a:rPr sz="2400"/>
            </a:b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R </a:t>
            </a: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= Y  +  0.956*I + 0.621*Q 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 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= Y  –  0.272*I – 0.647*Q 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B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 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= Y  –  1.107*I + 1.704*Q 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br>
              <a:rPr sz="2400"/>
            </a:br>
            <a:br>
              <a:rPr sz="2400"/>
            </a:b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sldNum" idx="20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D60FD33-7855-462D-9D1A-7A1923CA511F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60" name="Picture 2" descr=""/>
          <p:cNvPicPr/>
          <p:nvPr/>
        </p:nvPicPr>
        <p:blipFill>
          <a:blip r:embed="rId1"/>
          <a:stretch/>
        </p:blipFill>
        <p:spPr>
          <a:xfrm>
            <a:off x="1351800" y="4575960"/>
            <a:ext cx="1429560" cy="1429560"/>
          </a:xfrm>
          <a:prstGeom prst="rect">
            <a:avLst/>
          </a:prstGeom>
          <a:ln w="0">
            <a:noFill/>
          </a:ln>
        </p:spPr>
      </p:pic>
      <p:sp>
        <p:nvSpPr>
          <p:cNvPr id="261" name="TextBox 5"/>
          <p:cNvSpPr/>
          <p:nvPr/>
        </p:nvSpPr>
        <p:spPr>
          <a:xfrm>
            <a:off x="1891440" y="5962680"/>
            <a:ext cx="3502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TextBox 6"/>
          <p:cNvSpPr/>
          <p:nvPr/>
        </p:nvSpPr>
        <p:spPr>
          <a:xfrm>
            <a:off x="4395600" y="5962680"/>
            <a:ext cx="2512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TextBox 7"/>
          <p:cNvSpPr/>
          <p:nvPr/>
        </p:nvSpPr>
        <p:spPr>
          <a:xfrm>
            <a:off x="6913440" y="5939280"/>
            <a:ext cx="3700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Q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4" name="Picture 2" descr=""/>
          <p:cNvPicPr/>
          <p:nvPr/>
        </p:nvPicPr>
        <p:blipFill>
          <a:blip r:embed="rId2"/>
          <a:stretch/>
        </p:blipFill>
        <p:spPr>
          <a:xfrm>
            <a:off x="3857040" y="4575960"/>
            <a:ext cx="1429560" cy="1429560"/>
          </a:xfrm>
          <a:prstGeom prst="rect">
            <a:avLst/>
          </a:prstGeom>
          <a:ln w="0">
            <a:noFill/>
          </a:ln>
        </p:spPr>
      </p:pic>
      <p:pic>
        <p:nvPicPr>
          <p:cNvPr id="265" name="Picture 4" descr=""/>
          <p:cNvPicPr/>
          <p:nvPr/>
        </p:nvPicPr>
        <p:blipFill>
          <a:blip r:embed="rId3"/>
          <a:stretch/>
        </p:blipFill>
        <p:spPr>
          <a:xfrm>
            <a:off x="6383880" y="4575960"/>
            <a:ext cx="1429560" cy="1429560"/>
          </a:xfrm>
          <a:prstGeom prst="rect">
            <a:avLst/>
          </a:prstGeom>
          <a:ln w="0">
            <a:noFill/>
          </a:ln>
        </p:spPr>
      </p:pic>
      <p:sp>
        <p:nvSpPr>
          <p:cNvPr id="266" name="PlaceHolder 4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 u="sng">
                <a:solidFill>
                  <a:schemeClr val="dk1"/>
                </a:solidFill>
                <a:uFillTx/>
                <a:latin typeface="Arial"/>
                <a:ea typeface="Arial"/>
                <a:hlinkClick r:id="rId4"/>
              </a:rPr>
              <a:t>Wikipedia.org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3600" spc="-1" strike="noStrike">
                <a:solidFill>
                  <a:schemeClr val="accent1"/>
                </a:solidFill>
                <a:latin typeface="Arial"/>
                <a:ea typeface="Arial"/>
              </a:rPr>
              <a:t>YCbCr (SDTV)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849672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7632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Y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   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	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=    0.299*R + 0.587*G + 0.114*B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Cb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	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= – 0.172*R – 0.339*G + 0.511*B +128  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Cr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  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	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=    0.511*R – 0.428*G – 0.083*B +128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br>
              <a:rPr sz="2400"/>
            </a:br>
            <a:r>
              <a:rPr b="1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R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 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	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= Y  +  1.371*(Cr – 128)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G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	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= Y  –  0.698*(Cr – 128) –  0.336*(Cb – 128) 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B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	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= Y  –  1.732*(Cb – 128) 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br>
              <a:rPr sz="2400"/>
            </a:br>
            <a:br>
              <a:rPr sz="2400"/>
            </a:b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21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E3FBFA3-2722-4EE3-ABF9-EC1A68CFBEDA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70" name="Picture 2" descr=""/>
          <p:cNvPicPr/>
          <p:nvPr/>
        </p:nvPicPr>
        <p:blipFill>
          <a:blip r:embed="rId1"/>
          <a:stretch/>
        </p:blipFill>
        <p:spPr>
          <a:xfrm>
            <a:off x="1351800" y="4575960"/>
            <a:ext cx="1429560" cy="1429560"/>
          </a:xfrm>
          <a:prstGeom prst="rect">
            <a:avLst/>
          </a:prstGeom>
          <a:ln w="0">
            <a:noFill/>
          </a:ln>
        </p:spPr>
      </p:pic>
      <p:sp>
        <p:nvSpPr>
          <p:cNvPr id="271" name="TextBox 5"/>
          <p:cNvSpPr/>
          <p:nvPr/>
        </p:nvSpPr>
        <p:spPr>
          <a:xfrm>
            <a:off x="1891440" y="5962680"/>
            <a:ext cx="3502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TextBox 6"/>
          <p:cNvSpPr/>
          <p:nvPr/>
        </p:nvSpPr>
        <p:spPr>
          <a:xfrm>
            <a:off x="4348440" y="5962680"/>
            <a:ext cx="505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Cb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TextBox 7"/>
          <p:cNvSpPr/>
          <p:nvPr/>
        </p:nvSpPr>
        <p:spPr>
          <a:xfrm>
            <a:off x="6913440" y="5939280"/>
            <a:ext cx="4532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Cr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4" name="Picture 2" descr=""/>
          <p:cNvPicPr/>
          <p:nvPr/>
        </p:nvPicPr>
        <p:blipFill>
          <a:blip r:embed="rId2"/>
          <a:stretch/>
        </p:blipFill>
        <p:spPr>
          <a:xfrm>
            <a:off x="3867840" y="4575960"/>
            <a:ext cx="1429560" cy="1429560"/>
          </a:xfrm>
          <a:prstGeom prst="rect">
            <a:avLst/>
          </a:prstGeom>
          <a:ln w="0">
            <a:noFill/>
          </a:ln>
        </p:spPr>
      </p:pic>
      <p:pic>
        <p:nvPicPr>
          <p:cNvPr id="275" name="Picture 4" descr=""/>
          <p:cNvPicPr/>
          <p:nvPr/>
        </p:nvPicPr>
        <p:blipFill>
          <a:blip r:embed="rId3"/>
          <a:stretch/>
        </p:blipFill>
        <p:spPr>
          <a:xfrm>
            <a:off x="6383880" y="4575960"/>
            <a:ext cx="1429560" cy="1429560"/>
          </a:xfrm>
          <a:prstGeom prst="rect">
            <a:avLst/>
          </a:prstGeom>
          <a:ln w="0">
            <a:noFill/>
          </a:ln>
        </p:spPr>
      </p:pic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 u="sng">
                <a:solidFill>
                  <a:schemeClr val="dk1"/>
                </a:solidFill>
                <a:uFillTx/>
                <a:latin typeface="Arial"/>
                <a:ea typeface="Arial"/>
                <a:hlinkClick r:id="rId4"/>
              </a:rPr>
              <a:t>Wikipedia.org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/>
          </p:nvPr>
        </p:nvSpPr>
        <p:spPr>
          <a:xfrm>
            <a:off x="719280" y="4365720"/>
            <a:ext cx="7165800" cy="502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26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718560" y="4869000"/>
            <a:ext cx="4357800" cy="99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i="1" lang="en-US" sz="2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/>
          </p:nvPr>
        </p:nvSpPr>
        <p:spPr>
          <a:xfrm>
            <a:off x="718560" y="2061000"/>
            <a:ext cx="7835760" cy="196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Сжатие изображений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Классы изображений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849672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>
              <a:lnSpc>
                <a:spcPct val="100000"/>
              </a:lnSpc>
              <a:buClr>
                <a:srgbClr val="3677ac"/>
              </a:buClr>
              <a:buFont typeface="Arial"/>
              <a:buChar char="•"/>
            </a:pPr>
            <a:r>
              <a:rPr b="1" lang="ru-RU" sz="2200" spc="-1" strike="noStrike">
                <a:solidFill>
                  <a:schemeClr val="accent1"/>
                </a:solidFill>
                <a:latin typeface="Arial"/>
                <a:ea typeface="Arial"/>
              </a:rPr>
              <a:t>Класс 1.</a:t>
            </a:r>
            <a:r>
              <a:rPr b="1" lang="ru-RU" sz="2200" spc="-1" strike="noStrike">
                <a:solidFill>
                  <a:schemeClr val="dk2"/>
                </a:solidFill>
                <a:latin typeface="Arial"/>
                <a:ea typeface="Arial"/>
              </a:rPr>
              <a:t> </a:t>
            </a:r>
            <a:r>
              <a:rPr b="0" lang="ru-RU" sz="2200" spc="-1" strike="noStrike">
                <a:solidFill>
                  <a:schemeClr val="dk1"/>
                </a:solidFill>
                <a:latin typeface="Arial"/>
                <a:ea typeface="Arial"/>
              </a:rPr>
              <a:t>Изображения с небольшим количеством цветов </a:t>
            </a:r>
            <a:br>
              <a:rPr sz="2200"/>
            </a:br>
            <a:r>
              <a:rPr b="0" lang="ru-RU" sz="2200" spc="-1" strike="noStrike">
                <a:solidFill>
                  <a:schemeClr val="dk1"/>
                </a:solidFill>
                <a:latin typeface="Arial"/>
                <a:ea typeface="Arial"/>
              </a:rPr>
              <a:t>(4-16) и большими областями, заполненными одним цветом. Плавные переходы цветов отсутствуют. </a:t>
            </a:r>
            <a:br>
              <a:rPr sz="2200"/>
            </a:br>
            <a:r>
              <a:rPr b="0" lang="ru-RU" sz="2200" spc="-1" strike="noStrike">
                <a:solidFill>
                  <a:schemeClr val="dk1"/>
                </a:solidFill>
                <a:latin typeface="Arial"/>
                <a:ea typeface="Arial"/>
              </a:rPr>
              <a:t>Примеры: деловая графика — гистограммы, диаграммы, графики и т.п.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buClr>
                <a:srgbClr val="3677ac"/>
              </a:buClr>
              <a:buFont typeface="Arial"/>
              <a:buChar char="•"/>
            </a:pPr>
            <a:r>
              <a:rPr b="1" lang="ru-RU" sz="2200" spc="-1" strike="noStrike">
                <a:solidFill>
                  <a:schemeClr val="accent1"/>
                </a:solidFill>
                <a:latin typeface="Arial"/>
                <a:ea typeface="Arial"/>
              </a:rPr>
              <a:t>Класс 2.</a:t>
            </a:r>
            <a:r>
              <a:rPr b="0" lang="ru-RU" sz="2200" spc="-1" strike="noStrike">
                <a:solidFill>
                  <a:schemeClr val="dk1"/>
                </a:solidFill>
                <a:latin typeface="Arial"/>
                <a:ea typeface="Arial"/>
              </a:rPr>
              <a:t> Изображения, с плавными переходами цветов, построенные на компьютере. </a:t>
            </a:r>
            <a:br>
              <a:rPr sz="2200"/>
            </a:br>
            <a:r>
              <a:rPr b="0" lang="ru-RU" sz="2200" spc="-1" strike="noStrike">
                <a:solidFill>
                  <a:schemeClr val="dk1"/>
                </a:solidFill>
                <a:latin typeface="Arial"/>
                <a:ea typeface="Arial"/>
              </a:rPr>
              <a:t>Примеры: графика презентаций, эскизные модели в САПР, изображения, построенные по методу Гуро.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buClr>
                <a:srgbClr val="3677ac"/>
              </a:buClr>
              <a:buFont typeface="Arial"/>
              <a:buChar char="•"/>
            </a:pPr>
            <a:r>
              <a:rPr b="1" lang="ru-RU" sz="2200" spc="-1" strike="noStrike">
                <a:solidFill>
                  <a:schemeClr val="accent1"/>
                </a:solidFill>
                <a:latin typeface="Arial"/>
                <a:ea typeface="Arial"/>
              </a:rPr>
              <a:t>Класс 3.</a:t>
            </a:r>
            <a:r>
              <a:rPr b="0" lang="ru-RU" sz="2200" spc="-1" strike="noStrike">
                <a:solidFill>
                  <a:schemeClr val="dk1"/>
                </a:solidFill>
                <a:latin typeface="Arial"/>
                <a:ea typeface="Arial"/>
              </a:rPr>
              <a:t> Фотореалистичные изображения. </a:t>
            </a:r>
            <a:br>
              <a:rPr sz="2200"/>
            </a:br>
            <a:r>
              <a:rPr b="0" lang="ru-RU" sz="2200" spc="-1" strike="noStrike">
                <a:solidFill>
                  <a:schemeClr val="dk1"/>
                </a:solidFill>
                <a:latin typeface="Arial"/>
                <a:ea typeface="Arial"/>
              </a:rPr>
              <a:t>Пример: отсканированные фотографии.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buClr>
                <a:srgbClr val="3677ac"/>
              </a:buClr>
              <a:buFont typeface="Arial"/>
              <a:buChar char="•"/>
            </a:pPr>
            <a:r>
              <a:rPr b="1" lang="ru-RU" sz="2200" spc="-1" strike="noStrike">
                <a:solidFill>
                  <a:schemeClr val="accent1"/>
                </a:solidFill>
                <a:latin typeface="Arial"/>
                <a:ea typeface="Arial"/>
              </a:rPr>
              <a:t>Класс 4.</a:t>
            </a:r>
            <a:r>
              <a:rPr b="1" lang="ru-RU" sz="22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ru-RU" sz="2200" spc="-1" strike="noStrike">
                <a:solidFill>
                  <a:schemeClr val="dk1"/>
                </a:solidFill>
                <a:latin typeface="Arial"/>
                <a:ea typeface="Arial"/>
              </a:rPr>
              <a:t>Фотореалистичные изображения с наложением деловой графики. </a:t>
            </a:r>
            <a:br>
              <a:rPr sz="2200"/>
            </a:br>
            <a:r>
              <a:rPr b="0" lang="ru-RU" sz="2200" spc="-1" strike="noStrike">
                <a:solidFill>
                  <a:schemeClr val="dk1"/>
                </a:solidFill>
                <a:latin typeface="Arial"/>
                <a:ea typeface="Arial"/>
              </a:rPr>
              <a:t>Пример: реклама.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743040" indent="-146160"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sldNum" idx="22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47A21C0-E8A5-4DBD-98D0-C0450028FBAD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84836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Требования приложений </a:t>
            </a:r>
            <a:br>
              <a:rPr sz="3600"/>
            </a:b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к алгоритмам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395640" y="1268640"/>
            <a:ext cx="849672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Высокая степень компрессии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Высокое качество изображений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Высокая скорость компрессии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Высокая скорость декомпрессии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Масштабирование изображений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Возможность показать огрубленное изображение (низкого разрешения)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Устойчивость к ошибкам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Учет специфики изображения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Редактируемость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Небольшая стоимость аппаратной реализации. Эффективность программной реализации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sldNum" idx="23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A54F7C3-4C0D-452E-8946-4ACC7D0F8A47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Характеристики изображений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849672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57200" indent="-380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1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Разрешение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Степень сжатия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Глубина цвета</a:t>
            </a:r>
            <a:br>
              <a:rPr sz="2400"/>
            </a:br>
            <a:br>
              <a:rPr sz="2400"/>
            </a:br>
            <a:br>
              <a:rPr sz="2400"/>
            </a:br>
            <a:r>
              <a:rPr b="0" lang="ru-RU" sz="2400" spc="-1" strike="noStrike">
                <a:solidFill>
                  <a:schemeClr val="dk1"/>
                </a:solidFill>
                <a:latin typeface="Arial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sldNum" idx="24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71C0577-86E0-4A4A-BA62-3A57C09B7E73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91" name="Picture 2" descr=""/>
          <p:cNvPicPr/>
          <p:nvPr/>
        </p:nvPicPr>
        <p:blipFill>
          <a:blip r:embed="rId1"/>
          <a:stretch/>
        </p:blipFill>
        <p:spPr>
          <a:xfrm>
            <a:off x="1126080" y="2889720"/>
            <a:ext cx="2891520" cy="2891520"/>
          </a:xfrm>
          <a:prstGeom prst="rect">
            <a:avLst/>
          </a:prstGeom>
          <a:ln w="0">
            <a:noFill/>
          </a:ln>
        </p:spPr>
      </p:pic>
      <p:pic>
        <p:nvPicPr>
          <p:cNvPr id="292" name="Picture 4" descr=""/>
          <p:cNvPicPr/>
          <p:nvPr/>
        </p:nvPicPr>
        <p:blipFill>
          <a:blip r:embed="rId2"/>
          <a:stretch/>
        </p:blipFill>
        <p:spPr>
          <a:xfrm>
            <a:off x="5126040" y="2889720"/>
            <a:ext cx="2891520" cy="2891520"/>
          </a:xfrm>
          <a:prstGeom prst="rect">
            <a:avLst/>
          </a:prstGeom>
          <a:ln w="0">
            <a:noFill/>
          </a:ln>
        </p:spPr>
      </p:pic>
      <p:sp>
        <p:nvSpPr>
          <p:cNvPr id="293" name="TextBox 5"/>
          <p:cNvSpPr/>
          <p:nvPr/>
        </p:nvSpPr>
        <p:spPr>
          <a:xfrm>
            <a:off x="1968120" y="5781960"/>
            <a:ext cx="12787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512x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512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TextBox 6"/>
          <p:cNvSpPr/>
          <p:nvPr/>
        </p:nvSpPr>
        <p:spPr>
          <a:xfrm>
            <a:off x="6135840" y="5781960"/>
            <a:ext cx="8712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64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x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64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 u="sng">
                <a:solidFill>
                  <a:schemeClr val="dk1"/>
                </a:solidFill>
                <a:uFillTx/>
                <a:latin typeface="Arial"/>
                <a:ea typeface="Arial"/>
                <a:hlinkClick r:id="rId3"/>
              </a:rPr>
              <a:t>Wikipedia.org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Характеристики изображений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849672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57200" indent="-380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Разрешение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1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Степень сжатия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Глубина цвета</a:t>
            </a:r>
            <a:br>
              <a:rPr sz="2400"/>
            </a:br>
            <a:br>
              <a:rPr sz="2400"/>
            </a:br>
            <a:br>
              <a:rPr sz="2400"/>
            </a:br>
            <a:r>
              <a:rPr b="0" lang="ru-RU" sz="2400" spc="-1" strike="noStrike">
                <a:solidFill>
                  <a:schemeClr val="dk1"/>
                </a:solidFill>
                <a:latin typeface="Arial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sldNum" idx="25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E824B8F-DC86-4450-AC6F-E91550544BE1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99" name="Picture 2" descr=""/>
          <p:cNvPicPr/>
          <p:nvPr/>
        </p:nvPicPr>
        <p:blipFill>
          <a:blip r:embed="rId1"/>
          <a:stretch/>
        </p:blipFill>
        <p:spPr>
          <a:xfrm>
            <a:off x="1126080" y="2889720"/>
            <a:ext cx="2891520" cy="2891520"/>
          </a:xfrm>
          <a:prstGeom prst="rect">
            <a:avLst/>
          </a:prstGeom>
          <a:ln w="0">
            <a:noFill/>
          </a:ln>
        </p:spPr>
      </p:pic>
      <p:sp>
        <p:nvSpPr>
          <p:cNvPr id="300" name="TextBox 5"/>
          <p:cNvSpPr/>
          <p:nvPr/>
        </p:nvSpPr>
        <p:spPr>
          <a:xfrm>
            <a:off x="1968120" y="5781960"/>
            <a:ext cx="1369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474 Kb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TextBox 6"/>
          <p:cNvSpPr/>
          <p:nvPr/>
        </p:nvSpPr>
        <p:spPr>
          <a:xfrm>
            <a:off x="6134040" y="5781960"/>
            <a:ext cx="703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9 Kb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2" name="Picture 2" descr=""/>
          <p:cNvPicPr/>
          <p:nvPr/>
        </p:nvPicPr>
        <p:blipFill>
          <a:blip r:embed="rId2"/>
          <a:stretch/>
        </p:blipFill>
        <p:spPr>
          <a:xfrm>
            <a:off x="5126040" y="2889720"/>
            <a:ext cx="2891520" cy="2891520"/>
          </a:xfrm>
          <a:prstGeom prst="rect">
            <a:avLst/>
          </a:prstGeom>
          <a:ln w="0">
            <a:noFill/>
          </a:ln>
        </p:spPr>
      </p:pic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 u="sng">
                <a:solidFill>
                  <a:schemeClr val="dk1"/>
                </a:solidFill>
                <a:uFillTx/>
                <a:latin typeface="Arial"/>
                <a:ea typeface="Arial"/>
                <a:hlinkClick r:id="rId3"/>
              </a:rPr>
              <a:t>Wikipedia.org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Характеристики изображений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866484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57200" indent="-380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Разрешение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Степень сжатия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1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Глубина цвета. 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HDR (High Dynamic Range) — </a:t>
            </a:r>
            <a:r>
              <a:rPr b="1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10-12-bit</a:t>
            </a:r>
            <a:br>
              <a:rPr sz="2400"/>
            </a:br>
            <a:br>
              <a:rPr sz="2400"/>
            </a:br>
            <a:br>
              <a:rPr sz="2400"/>
            </a:br>
            <a:r>
              <a:rPr b="0" lang="ru-RU" sz="2400" spc="-1" strike="noStrike">
                <a:solidFill>
                  <a:schemeClr val="dk1"/>
                </a:solidFill>
                <a:latin typeface="Arial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sldNum" idx="26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7F83C14-C9C2-46DE-8426-17CC7067CCB2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07" name="Picture 2" descr=""/>
          <p:cNvPicPr/>
          <p:nvPr/>
        </p:nvPicPr>
        <p:blipFill>
          <a:blip r:embed="rId1"/>
          <a:stretch/>
        </p:blipFill>
        <p:spPr>
          <a:xfrm>
            <a:off x="1126080" y="2889720"/>
            <a:ext cx="2891520" cy="2891520"/>
          </a:xfrm>
          <a:prstGeom prst="rect">
            <a:avLst/>
          </a:prstGeom>
          <a:ln w="0">
            <a:noFill/>
          </a:ln>
        </p:spPr>
      </p:pic>
      <p:sp>
        <p:nvSpPr>
          <p:cNvPr id="308" name="TextBox 5"/>
          <p:cNvSpPr/>
          <p:nvPr/>
        </p:nvSpPr>
        <p:spPr>
          <a:xfrm>
            <a:off x="2135880" y="5786280"/>
            <a:ext cx="675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8-bit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TextBox 6"/>
          <p:cNvSpPr/>
          <p:nvPr/>
        </p:nvSpPr>
        <p:spPr>
          <a:xfrm>
            <a:off x="6234480" y="5785200"/>
            <a:ext cx="675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3-bit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0" name="Picture 2" descr=""/>
          <p:cNvPicPr/>
          <p:nvPr/>
        </p:nvPicPr>
        <p:blipFill>
          <a:blip r:embed="rId2"/>
          <a:stretch/>
        </p:blipFill>
        <p:spPr>
          <a:xfrm>
            <a:off x="5126040" y="2885040"/>
            <a:ext cx="2891520" cy="2891520"/>
          </a:xfrm>
          <a:prstGeom prst="rect">
            <a:avLst/>
          </a:prstGeom>
          <a:ln w="0">
            <a:noFill/>
          </a:ln>
        </p:spPr>
      </p:pic>
      <p:sp>
        <p:nvSpPr>
          <p:cNvPr id="311" name="PlaceHolder 4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 u="sng">
                <a:solidFill>
                  <a:schemeClr val="dk1"/>
                </a:solidFill>
                <a:uFillTx/>
                <a:latin typeface="Arial"/>
                <a:ea typeface="Arial"/>
                <a:hlinkClick r:id="rId3"/>
              </a:rPr>
              <a:t>Wikipedia.org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Сжатие изображений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849672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76320"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Без потерь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Цель — не потеряв информацию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Чаще всего используется либо при непосредственном получении изображения, либо при его обработке </a:t>
            </a:r>
            <a:br>
              <a:rPr sz="2400"/>
            </a:b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в специальных редакторах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Форматы — .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bmp, .gif, .png 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и т.д.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С потерями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Цель — незначительно пожертвовав качеством изображения сильно сэкономить место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Используется в повседневных сценариях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Форматы — .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jpg, .jpeg 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и т.д.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sldNum" idx="27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8D0926C-4BC4-4E51-A3D5-59AC05F8A182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/>
          </p:nvPr>
        </p:nvSpPr>
        <p:spPr>
          <a:xfrm>
            <a:off x="718560" y="2061000"/>
            <a:ext cx="7835760" cy="196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Цветовые пространства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/>
          </p:nvPr>
        </p:nvSpPr>
        <p:spPr>
          <a:xfrm>
            <a:off x="718560" y="2061000"/>
            <a:ext cx="7835400" cy="196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Форматы изображений, использующие сжатие без потерь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3600" spc="-1" strike="noStrike">
                <a:solidFill>
                  <a:schemeClr val="accent1"/>
                </a:solidFill>
                <a:latin typeface="Arial"/>
                <a:ea typeface="Arial"/>
              </a:rPr>
              <a:t>BMP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:</a:t>
            </a:r>
            <a:r>
              <a:rPr b="0" lang="en-GB" sz="3600" spc="-1" strike="noStrike">
                <a:solidFill>
                  <a:schemeClr val="accent1"/>
                </a:solidFill>
                <a:latin typeface="Arial"/>
                <a:ea typeface="Arial"/>
              </a:rPr>
              <a:t> 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Введение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849672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76320" indent="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BMP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 (Bitmap Picture) — 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формат хранения растровых изображений. 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Чтобы уменьшить итоговый объем файла, иногда применяют 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RLE-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сжатие. Однако такая модификация редко используется в связи с отсутствием поддержки </a:t>
            </a:r>
            <a:br>
              <a:rPr sz="2400"/>
            </a:b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в большинстве программ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br>
              <a:rPr sz="2400"/>
            </a:br>
            <a:br>
              <a:rPr sz="2400"/>
            </a:b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sldNum" idx="28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24A10B6-128F-42AC-A781-4747A07CFBC7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21" name="Picture 2" descr=""/>
          <p:cNvPicPr/>
          <p:nvPr/>
        </p:nvPicPr>
        <p:blipFill>
          <a:blip r:embed="rId1"/>
          <a:stretch/>
        </p:blipFill>
        <p:spPr>
          <a:xfrm>
            <a:off x="3215520" y="3876480"/>
            <a:ext cx="2712960" cy="2038320"/>
          </a:xfrm>
          <a:prstGeom prst="rect">
            <a:avLst/>
          </a:prstGeom>
          <a:ln w="0">
            <a:noFill/>
          </a:ln>
        </p:spPr>
      </p:pic>
      <p:sp>
        <p:nvSpPr>
          <p:cNvPr id="322" name="TextBox 6"/>
          <p:cNvSpPr/>
          <p:nvPr/>
        </p:nvSpPr>
        <p:spPr>
          <a:xfrm>
            <a:off x="2337120" y="5893920"/>
            <a:ext cx="461304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  <a:ea typeface="Arial"/>
              </a:rPr>
              <a:t>Порядок </a:t>
            </a:r>
            <a:r>
              <a:rPr b="0" lang="en-GB" sz="2000" spc="-1" strike="noStrike">
                <a:solidFill>
                  <a:schemeClr val="dk1"/>
                </a:solidFill>
                <a:latin typeface="Arial"/>
                <a:ea typeface="Arial"/>
              </a:rPr>
              <a:t>RLE </a:t>
            </a:r>
            <a:r>
              <a:rPr b="0" lang="ru-RU" sz="2000" spc="-1" strike="noStrike">
                <a:solidFill>
                  <a:schemeClr val="dk1"/>
                </a:solidFill>
                <a:latin typeface="Arial"/>
                <a:ea typeface="Arial"/>
              </a:rPr>
              <a:t>сжатия изображения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2000"/>
            </a:br>
            <a:br>
              <a:rPr sz="2000"/>
            </a:b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3600" spc="-1" strike="noStrike">
                <a:solidFill>
                  <a:schemeClr val="accent1"/>
                </a:solidFill>
                <a:latin typeface="Arial"/>
                <a:ea typeface="Arial"/>
              </a:rPr>
              <a:t>BMP: 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Достоинства и недостатки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849672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76320" indent="0"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r>
              <a:rPr b="1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Достоинства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Универсальность (стандартный формат системы 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Windows)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Легко обрабатывать, задействуя минимальное количество системных ресурсов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Легко реализуется, даже с учетом модификаций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r>
              <a:rPr b="1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Недостатки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Слишком большой размер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Не поддерживает канал прозрачности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br>
              <a:rPr sz="2400"/>
            </a:br>
            <a:br>
              <a:rPr sz="2400"/>
            </a:b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sldNum" idx="29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5B1B621-92CF-424A-82E6-F4C754C5ADB4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3600" spc="-1" strike="noStrike">
                <a:solidFill>
                  <a:schemeClr val="accent1"/>
                </a:solidFill>
                <a:latin typeface="Arial"/>
                <a:ea typeface="Arial"/>
              </a:rPr>
              <a:t>GIF: 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Введение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849672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76320" indent="0"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GIF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 (Graphics Interchange Format) — </a:t>
            </a:r>
            <a:r>
              <a:rPr b="0" lang="ru-RU" sz="2400" spc="-1" strike="noStrike">
                <a:solidFill>
                  <a:srgbClr val="202122"/>
                </a:solidFill>
                <a:latin typeface="Arial"/>
                <a:ea typeface="Arial"/>
              </a:rPr>
              <a:t>формат, использующий сжатие </a:t>
            </a:r>
            <a:r>
              <a:rPr b="0" lang="en-GB" sz="2400" spc="-1" strike="noStrike">
                <a:solidFill>
                  <a:srgbClr val="202122"/>
                </a:solidFill>
                <a:latin typeface="Arial"/>
                <a:ea typeface="Arial"/>
              </a:rPr>
              <a:t>LZW. 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202122"/>
                </a:solidFill>
                <a:latin typeface="Arial"/>
                <a:ea typeface="Arial"/>
              </a:rPr>
              <a:t>Таким образом хорошо сжимаются изображения, строки которых имеют повторяющиеся участки. </a:t>
            </a:r>
            <a:br>
              <a:rPr sz="2400"/>
            </a:br>
            <a:r>
              <a:rPr b="0" lang="ru-RU" sz="2400" spc="-1" strike="noStrike">
                <a:solidFill>
                  <a:srgbClr val="202122"/>
                </a:solidFill>
                <a:latin typeface="Arial"/>
                <a:ea typeface="Arial"/>
              </a:rPr>
              <a:t>В особенности изображения, в которых много пикселей одного цвета по горизонтали. </a:t>
            </a:r>
            <a:r>
              <a:rPr b="0" lang="en-GB" sz="2400" spc="-1" strike="noStrike">
                <a:solidFill>
                  <a:srgbClr val="202122"/>
                </a:solidFill>
                <a:latin typeface="Arial"/>
                <a:ea typeface="Arial"/>
              </a:rPr>
              <a:t>LZW </a:t>
            </a:r>
            <a:r>
              <a:rPr b="0" lang="ru-RU" sz="2400" spc="-1" strike="noStrike">
                <a:solidFill>
                  <a:srgbClr val="202122"/>
                </a:solidFill>
                <a:latin typeface="Arial"/>
                <a:ea typeface="Arial"/>
              </a:rPr>
              <a:t>обеспечивает лучшее сжатие, чем </a:t>
            </a:r>
            <a:r>
              <a:rPr b="0" lang="en-GB" sz="2400" spc="-1" strike="noStrike">
                <a:solidFill>
                  <a:srgbClr val="202122"/>
                </a:solidFill>
                <a:latin typeface="Arial"/>
                <a:ea typeface="Arial"/>
              </a:rPr>
              <a:t>RLE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br>
              <a:rPr sz="2400"/>
            </a:br>
            <a:br>
              <a:rPr sz="2400"/>
            </a:b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 type="sldNum" idx="30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DEAAD20-DAAB-43FD-B502-4502AE3DDEF2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3600" spc="-1" strike="noStrike">
                <a:solidFill>
                  <a:schemeClr val="accent1"/>
                </a:solidFill>
                <a:latin typeface="Arial"/>
                <a:ea typeface="Arial"/>
              </a:rPr>
              <a:t>GIF: 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Проблемы с палитрой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874800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76320" indent="0"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У формата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GIF </a:t>
            </a: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палитра состоит всего из 256 цветов </a:t>
            </a:r>
            <a:br>
              <a:rPr sz="2400"/>
            </a:b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(8 бит). Чтобы как-то компенсировать это, используется техника, называемая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dithering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Это реализуется добавлением шума специальной структуры к картинке и сглаживанием</a:t>
            </a:r>
            <a:br>
              <a:rPr sz="2400"/>
            </a:br>
            <a:br>
              <a:rPr sz="2400"/>
            </a:b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br>
              <a:rPr sz="2400"/>
            </a:br>
            <a:br>
              <a:rPr sz="2400"/>
            </a:b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sldNum" idx="31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8403D2E-3CC9-48E9-B883-5A0A6A1E8281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34" name="Picture 2" descr=""/>
          <p:cNvPicPr/>
          <p:nvPr/>
        </p:nvPicPr>
        <p:blipFill>
          <a:blip r:embed="rId1"/>
          <a:stretch/>
        </p:blipFill>
        <p:spPr>
          <a:xfrm>
            <a:off x="1373760" y="2679840"/>
            <a:ext cx="6395760" cy="2290680"/>
          </a:xfrm>
          <a:prstGeom prst="rect">
            <a:avLst/>
          </a:prstGeom>
          <a:ln w="0">
            <a:noFill/>
          </a:ln>
        </p:spPr>
      </p:pic>
      <p:pic>
        <p:nvPicPr>
          <p:cNvPr id="335" name="Picture 4" descr=""/>
          <p:cNvPicPr/>
          <p:nvPr/>
        </p:nvPicPr>
        <p:blipFill>
          <a:blip r:embed="rId2"/>
          <a:stretch/>
        </p:blipFill>
        <p:spPr>
          <a:xfrm>
            <a:off x="2910960" y="3579120"/>
            <a:ext cx="1117080" cy="1117080"/>
          </a:xfrm>
          <a:prstGeom prst="rect">
            <a:avLst/>
          </a:prstGeom>
          <a:ln w="34925">
            <a:solidFill>
              <a:srgbClr val="ff0000"/>
            </a:solidFill>
            <a:round/>
          </a:ln>
        </p:spPr>
      </p:pic>
      <p:pic>
        <p:nvPicPr>
          <p:cNvPr id="336" name="Picture 6" descr=""/>
          <p:cNvPicPr/>
          <p:nvPr/>
        </p:nvPicPr>
        <p:blipFill>
          <a:blip r:embed="rId3"/>
          <a:stretch/>
        </p:blipFill>
        <p:spPr>
          <a:xfrm>
            <a:off x="5198760" y="3579120"/>
            <a:ext cx="1117080" cy="1117080"/>
          </a:xfrm>
          <a:prstGeom prst="rect">
            <a:avLst/>
          </a:prstGeom>
          <a:ln w="34925">
            <a:solidFill>
              <a:srgbClr val="ff0000"/>
            </a:solidFill>
            <a:round/>
          </a:ln>
        </p:spPr>
      </p:pic>
      <p:pic>
        <p:nvPicPr>
          <p:cNvPr id="337" name="Picture 8" descr=""/>
          <p:cNvPicPr/>
          <p:nvPr/>
        </p:nvPicPr>
        <p:blipFill>
          <a:blip r:embed="rId4"/>
          <a:stretch/>
        </p:blipFill>
        <p:spPr>
          <a:xfrm>
            <a:off x="7237440" y="3579120"/>
            <a:ext cx="1117080" cy="1117080"/>
          </a:xfrm>
          <a:prstGeom prst="rect">
            <a:avLst/>
          </a:prstGeom>
          <a:ln w="34925">
            <a:solidFill>
              <a:srgbClr val="ff0000"/>
            </a:solidFill>
            <a:round/>
          </a:ln>
        </p:spPr>
      </p:pic>
      <p:sp>
        <p:nvSpPr>
          <p:cNvPr id="338" name="PlaceHolder 4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 u="sng">
                <a:solidFill>
                  <a:schemeClr val="dk1"/>
                </a:solidFill>
                <a:uFillTx/>
                <a:latin typeface="Arial"/>
                <a:ea typeface="Arial"/>
                <a:hlinkClick r:id="rId5"/>
              </a:rPr>
              <a:t>Coffeecup.com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3600" spc="-1" strike="noStrike">
                <a:solidFill>
                  <a:schemeClr val="accent1"/>
                </a:solidFill>
                <a:latin typeface="Arial"/>
                <a:ea typeface="Arial"/>
              </a:rPr>
              <a:t>GIF: 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Анимация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849672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76320" indent="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202122"/>
                </a:solidFill>
                <a:latin typeface="Arial"/>
                <a:ea typeface="Arial"/>
              </a:rPr>
              <a:t>Формат </a:t>
            </a:r>
            <a:r>
              <a:rPr b="0" lang="en-GB" sz="2400" spc="-1" strike="noStrike">
                <a:solidFill>
                  <a:srgbClr val="202122"/>
                </a:solidFill>
                <a:latin typeface="Arial"/>
                <a:ea typeface="Arial"/>
              </a:rPr>
              <a:t>GIF </a:t>
            </a:r>
            <a:r>
              <a:rPr b="0" lang="ru-RU" sz="2400" spc="-1" strike="noStrike">
                <a:solidFill>
                  <a:srgbClr val="202122"/>
                </a:solidFill>
                <a:latin typeface="Arial"/>
                <a:ea typeface="Arial"/>
              </a:rPr>
              <a:t>поддерживает анимационные изображения. </a:t>
            </a:r>
            <a:br>
              <a:rPr sz="2400"/>
            </a:br>
            <a:r>
              <a:rPr b="0" lang="en-GB" sz="2400" spc="-1" strike="noStrike">
                <a:solidFill>
                  <a:srgbClr val="202122"/>
                </a:solidFill>
                <a:latin typeface="Arial"/>
                <a:ea typeface="Arial"/>
              </a:rPr>
              <a:t>GIF-</a:t>
            </a:r>
            <a:r>
              <a:rPr b="0" lang="ru-RU" sz="2400" spc="-1" strike="noStrike">
                <a:solidFill>
                  <a:srgbClr val="202122"/>
                </a:solidFill>
                <a:latin typeface="Arial"/>
                <a:ea typeface="Arial"/>
              </a:rPr>
              <a:t>анимация может использовать прозрачность для того, чтобы не сохранять очередной кадр целиком, </a:t>
            </a:r>
            <a:br>
              <a:rPr sz="2400"/>
            </a:br>
            <a:r>
              <a:rPr b="0" lang="ru-RU" sz="2400" spc="-1" strike="noStrike">
                <a:solidFill>
                  <a:srgbClr val="202122"/>
                </a:solidFill>
                <a:latin typeface="Arial"/>
                <a:ea typeface="Arial"/>
              </a:rPr>
              <a:t>а только изменения относительно предыдущего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br>
              <a:rPr sz="2400"/>
            </a:br>
            <a:br>
              <a:rPr sz="2400"/>
            </a:br>
            <a:br>
              <a:rPr sz="2400"/>
            </a:b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 type="sldNum" idx="32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067A85F-A878-4892-B58E-EBCB321D6502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43" name="Picture 2" descr=""/>
          <p:cNvPicPr/>
          <p:nvPr/>
        </p:nvPicPr>
        <p:blipFill>
          <a:blip r:embed="rId1"/>
          <a:stretch/>
        </p:blipFill>
        <p:spPr>
          <a:xfrm>
            <a:off x="3167280" y="3206520"/>
            <a:ext cx="2809440" cy="280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3600" spc="-1" strike="noStrike">
                <a:solidFill>
                  <a:schemeClr val="accent1"/>
                </a:solidFill>
                <a:latin typeface="Arial"/>
                <a:ea typeface="Arial"/>
              </a:rPr>
              <a:t>GIF: 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Достоинства и недостатки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849672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76320" indent="0"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r>
              <a:rPr b="1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Достоинства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Занимает меньше места чем 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BMP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Поддерживается в большинстве браузеров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Нативно поддерживает анимацию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r>
              <a:rPr b="1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Недостатки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Ограниченное количество цветов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Отсутствие канала прозрачности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Не поддерживает 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HDR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Слабая степень сжатия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br>
              <a:rPr sz="2400"/>
            </a:br>
            <a:br>
              <a:rPr sz="2400"/>
            </a:b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sldNum" idx="33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4B9CAA5-128E-4A7F-8FC5-919372012A72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3600" spc="-1" strike="noStrike">
                <a:solidFill>
                  <a:schemeClr val="accent1"/>
                </a:solidFill>
                <a:latin typeface="Arial"/>
                <a:ea typeface="Arial"/>
              </a:rPr>
              <a:t>PNG: 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Введение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849672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76320" indent="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202122"/>
                </a:solidFill>
                <a:latin typeface="Arial"/>
                <a:ea typeface="Arial"/>
              </a:rPr>
              <a:t>PNG</a:t>
            </a:r>
            <a:r>
              <a:rPr b="0" lang="en-GB" sz="2400" spc="-1" strike="noStrike">
                <a:solidFill>
                  <a:srgbClr val="202122"/>
                </a:solidFill>
                <a:latin typeface="Arial"/>
                <a:ea typeface="Arial"/>
              </a:rPr>
              <a:t> (portable network graphics) — </a:t>
            </a:r>
            <a:r>
              <a:rPr b="0" lang="ru-RU" sz="2400" spc="-1" strike="noStrike">
                <a:solidFill>
                  <a:srgbClr val="202122"/>
                </a:solidFill>
                <a:latin typeface="Arial"/>
                <a:ea typeface="Arial"/>
              </a:rPr>
              <a:t>растровый формат хранения графической информации, использующий сжатие без потерь по алгоритму </a:t>
            </a:r>
            <a:r>
              <a:rPr b="0" lang="en-GB" sz="2400" spc="-1" strike="noStrike">
                <a:solidFill>
                  <a:srgbClr val="202122"/>
                </a:solidFill>
                <a:latin typeface="Arial"/>
                <a:ea typeface="Arial"/>
              </a:rPr>
              <a:t>Deflate. 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202122"/>
                </a:solidFill>
                <a:latin typeface="Arial"/>
                <a:ea typeface="Arial"/>
              </a:rPr>
              <a:t>Он был спроектирован для замены устаревшего и более простого формата </a:t>
            </a:r>
            <a:r>
              <a:rPr b="0" lang="en-GB" sz="2400" spc="-1" strike="noStrike">
                <a:solidFill>
                  <a:srgbClr val="202122"/>
                </a:solidFill>
                <a:latin typeface="Arial"/>
                <a:ea typeface="Arial"/>
              </a:rPr>
              <a:t>GIF, </a:t>
            </a:r>
            <a:r>
              <a:rPr b="0" lang="ru-RU" sz="2400" spc="-1" strike="noStrike">
                <a:solidFill>
                  <a:srgbClr val="202122"/>
                </a:solidFill>
                <a:latin typeface="Arial"/>
                <a:ea typeface="Arial"/>
              </a:rPr>
              <a:t>а также, в некоторой степени, для замены значительно более сложного формата </a:t>
            </a:r>
            <a:r>
              <a:rPr b="0" lang="en-GB" sz="2400" spc="-1" strike="noStrike">
                <a:solidFill>
                  <a:srgbClr val="202122"/>
                </a:solidFill>
                <a:latin typeface="Arial"/>
                <a:ea typeface="Arial"/>
              </a:rPr>
              <a:t>TIFF. 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499"/>
              </a:spcBef>
              <a:spcAft>
                <a:spcPts val="499"/>
              </a:spcAft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202122"/>
                </a:solidFill>
                <a:latin typeface="Arial"/>
                <a:ea typeface="Arial"/>
              </a:rPr>
              <a:t>Формат </a:t>
            </a:r>
            <a:r>
              <a:rPr b="0" lang="en-GB" sz="2400" spc="-1" strike="noStrike">
                <a:solidFill>
                  <a:srgbClr val="202122"/>
                </a:solidFill>
                <a:latin typeface="Arial"/>
                <a:ea typeface="Arial"/>
              </a:rPr>
              <a:t>PNG </a:t>
            </a:r>
            <a:r>
              <a:rPr b="0" lang="ru-RU" sz="2400" spc="-1" strike="noStrike">
                <a:solidFill>
                  <a:srgbClr val="202122"/>
                </a:solidFill>
                <a:latin typeface="Arial"/>
                <a:ea typeface="Arial"/>
              </a:rPr>
              <a:t>позиционируется прежде всего для использования в интернете и редактирования графики.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br>
              <a:rPr sz="2400"/>
            </a:br>
            <a:br>
              <a:rPr sz="2400"/>
            </a:b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sldNum" idx="34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4536AD4-7D93-4DC6-8692-62D19EEBBF57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3600" spc="-1" strike="noStrike">
                <a:solidFill>
                  <a:schemeClr val="accent1"/>
                </a:solidFill>
                <a:latin typeface="Arial"/>
                <a:ea typeface="Arial"/>
              </a:rPr>
              <a:t>PNG: 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Фильтрация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849672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76320" indent="0">
              <a:lnSpc>
                <a:spcPct val="100000"/>
              </a:lnSpc>
              <a:spcBef>
                <a:spcPts val="499"/>
              </a:spcBef>
              <a:spcAft>
                <a:spcPts val="499"/>
              </a:spcAft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202122"/>
                </a:solidFill>
                <a:latin typeface="Arial"/>
                <a:ea typeface="Arial"/>
              </a:rPr>
              <a:t>В </a:t>
            </a:r>
            <a:r>
              <a:rPr b="0" lang="en-GB" sz="2400" spc="-1" strike="noStrike">
                <a:solidFill>
                  <a:srgbClr val="202122"/>
                </a:solidFill>
                <a:latin typeface="Arial"/>
                <a:ea typeface="Arial"/>
              </a:rPr>
              <a:t>png </a:t>
            </a:r>
            <a:r>
              <a:rPr b="0" lang="ru-RU" sz="2400" spc="-1" strike="noStrike">
                <a:solidFill>
                  <a:srgbClr val="202122"/>
                </a:solidFill>
                <a:latin typeface="Arial"/>
                <a:ea typeface="Arial"/>
              </a:rPr>
              <a:t>для того, чтобы избежать проблемы при сжатии области близких, но не монотонных цветов, используются специальные методы прохода строки — </a:t>
            </a:r>
            <a:r>
              <a:rPr b="1" lang="ru-RU" sz="2400" spc="-1" strike="noStrike">
                <a:solidFill>
                  <a:srgbClr val="202122"/>
                </a:solidFill>
                <a:latin typeface="Arial"/>
                <a:ea typeface="Arial"/>
              </a:rPr>
              <a:t>фильтры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br>
              <a:rPr sz="2400"/>
            </a:br>
            <a:br>
              <a:rPr sz="2400"/>
            </a:b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sldNum" idx="35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893FAA6-2A7A-4B15-98C1-8F253A92336B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55" name="Picture 2" descr=""/>
          <p:cNvPicPr/>
          <p:nvPr/>
        </p:nvPicPr>
        <p:blipFill>
          <a:blip r:embed="rId1"/>
          <a:stretch/>
        </p:blipFill>
        <p:spPr>
          <a:xfrm>
            <a:off x="1244160" y="3119760"/>
            <a:ext cx="1488240" cy="1484280"/>
          </a:xfrm>
          <a:prstGeom prst="rect">
            <a:avLst/>
          </a:prstGeom>
          <a:ln w="0">
            <a:noFill/>
          </a:ln>
        </p:spPr>
      </p:pic>
      <p:pic>
        <p:nvPicPr>
          <p:cNvPr id="356" name="Picture 4" descr=""/>
          <p:cNvPicPr/>
          <p:nvPr/>
        </p:nvPicPr>
        <p:blipFill>
          <a:blip r:embed="rId2"/>
          <a:stretch/>
        </p:blipFill>
        <p:spPr>
          <a:xfrm>
            <a:off x="3821760" y="3143520"/>
            <a:ext cx="1488240" cy="1488240"/>
          </a:xfrm>
          <a:prstGeom prst="rect">
            <a:avLst/>
          </a:prstGeom>
          <a:ln w="0">
            <a:noFill/>
          </a:ln>
        </p:spPr>
      </p:pic>
      <p:pic>
        <p:nvPicPr>
          <p:cNvPr id="357" name="Picture 6" descr=""/>
          <p:cNvPicPr/>
          <p:nvPr/>
        </p:nvPicPr>
        <p:blipFill>
          <a:blip r:embed="rId3"/>
          <a:stretch/>
        </p:blipFill>
        <p:spPr>
          <a:xfrm>
            <a:off x="6399360" y="3101760"/>
            <a:ext cx="1500480" cy="1500480"/>
          </a:xfrm>
          <a:prstGeom prst="rect">
            <a:avLst/>
          </a:prstGeom>
          <a:ln w="0">
            <a:noFill/>
          </a:ln>
        </p:spPr>
      </p:pic>
      <p:pic>
        <p:nvPicPr>
          <p:cNvPr id="358" name="Picture 8" descr=""/>
          <p:cNvPicPr/>
          <p:nvPr/>
        </p:nvPicPr>
        <p:blipFill>
          <a:blip r:embed="rId4"/>
          <a:stretch/>
        </p:blipFill>
        <p:spPr>
          <a:xfrm>
            <a:off x="2545200" y="4700880"/>
            <a:ext cx="1488240" cy="1488240"/>
          </a:xfrm>
          <a:prstGeom prst="rect">
            <a:avLst/>
          </a:prstGeom>
          <a:ln w="0">
            <a:noFill/>
          </a:ln>
        </p:spPr>
      </p:pic>
      <p:pic>
        <p:nvPicPr>
          <p:cNvPr id="359" name="Picture 10" descr=""/>
          <p:cNvPicPr/>
          <p:nvPr/>
        </p:nvPicPr>
        <p:blipFill>
          <a:blip r:embed="rId5"/>
          <a:stretch/>
        </p:blipFill>
        <p:spPr>
          <a:xfrm>
            <a:off x="5110200" y="4700880"/>
            <a:ext cx="1500480" cy="1500480"/>
          </a:xfrm>
          <a:prstGeom prst="rect">
            <a:avLst/>
          </a:prstGeom>
          <a:ln w="0">
            <a:noFill/>
          </a:ln>
        </p:spPr>
      </p:pic>
      <p:sp>
        <p:nvSpPr>
          <p:cNvPr id="360" name="TextBox 6"/>
          <p:cNvSpPr/>
          <p:nvPr/>
        </p:nvSpPr>
        <p:spPr>
          <a:xfrm>
            <a:off x="-319680" y="4547880"/>
            <a:ext cx="46155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no-op: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TextBox 7"/>
          <p:cNvSpPr/>
          <p:nvPr/>
        </p:nvSpPr>
        <p:spPr>
          <a:xfrm>
            <a:off x="2257920" y="4568400"/>
            <a:ext cx="46155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left: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TextBox 8"/>
          <p:cNvSpPr/>
          <p:nvPr/>
        </p:nvSpPr>
        <p:spPr>
          <a:xfrm>
            <a:off x="4841640" y="4537800"/>
            <a:ext cx="46155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up: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TextBox 9"/>
          <p:cNvSpPr/>
          <p:nvPr/>
        </p:nvSpPr>
        <p:spPr>
          <a:xfrm>
            <a:off x="981360" y="6071400"/>
            <a:ext cx="46155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average: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TextBox 10"/>
          <p:cNvSpPr/>
          <p:nvPr/>
        </p:nvSpPr>
        <p:spPr>
          <a:xfrm>
            <a:off x="3552480" y="6113880"/>
            <a:ext cx="46155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paeth: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3600" spc="-1" strike="noStrike">
                <a:solidFill>
                  <a:schemeClr val="accent1"/>
                </a:solidFill>
                <a:latin typeface="Arial"/>
                <a:ea typeface="Arial"/>
              </a:rPr>
              <a:t>PNG: 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Преимущества перед </a:t>
            </a:r>
            <a:r>
              <a:rPr b="0" lang="en-GB" sz="3600" spc="-1" strike="noStrike">
                <a:solidFill>
                  <a:schemeClr val="accent1"/>
                </a:solidFill>
                <a:latin typeface="Arial"/>
                <a:ea typeface="Arial"/>
              </a:rPr>
              <a:t>GIF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849672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57200" indent="-38088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Более высокая степень сжатия (на 5-25% в среднем) </a:t>
            </a:r>
            <a:br>
              <a:rPr sz="2400"/>
            </a:b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за счет использования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LZW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Неограниченное число цветов, без необходимости использования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dithering </a:t>
            </a: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как в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GIF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Поддержка альфа-канала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Наличие гамма-коррекции</a:t>
            </a:r>
            <a:br>
              <a:rPr sz="2400"/>
            </a:br>
            <a:br>
              <a:rPr sz="2400"/>
            </a:br>
            <a:r>
              <a:rPr b="0" lang="ru-RU" sz="2400" spc="-1" strike="noStrike">
                <a:solidFill>
                  <a:schemeClr val="dk1"/>
                </a:solidFill>
                <a:latin typeface="Arial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 type="sldNum" idx="36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54DB1E2-7951-42A8-9CE5-A1E099AE35F1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3677ac"/>
                </a:solidFill>
                <a:latin typeface="Arial"/>
                <a:ea typeface="Arial"/>
              </a:rPr>
              <a:t>Типы изображений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ldNum" idx="12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67F1F52-5286-4AF5-8120-5D9A61B8401D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3060000" y="1412640"/>
            <a:ext cx="5297040" cy="433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chemeClr val="dk1"/>
                </a:solidFill>
                <a:latin typeface="Arial"/>
                <a:ea typeface="Arial"/>
              </a:rPr>
              <a:t>Изображения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Google Shape;95;p4"/>
          <p:cNvSpPr/>
          <p:nvPr/>
        </p:nvSpPr>
        <p:spPr>
          <a:xfrm>
            <a:off x="4774320" y="3068640"/>
            <a:ext cx="3809520" cy="2819160"/>
          </a:xfrm>
          <a:prstGeom prst="rect">
            <a:avLst/>
          </a:prstGeom>
          <a:solidFill>
            <a:schemeClr val="lt1"/>
          </a:solidFill>
          <a:ln w="1905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18" name="Google Shape;96;p4"/>
          <p:cNvSpPr/>
          <p:nvPr/>
        </p:nvSpPr>
        <p:spPr>
          <a:xfrm>
            <a:off x="659520" y="3068640"/>
            <a:ext cx="3809520" cy="2819160"/>
          </a:xfrm>
          <a:prstGeom prst="rect">
            <a:avLst/>
          </a:prstGeom>
          <a:solidFill>
            <a:schemeClr val="lt1"/>
          </a:solidFill>
          <a:ln w="1905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cxnSp>
        <p:nvCxnSpPr>
          <p:cNvPr id="119" name="Google Shape;97;p4"/>
          <p:cNvCxnSpPr/>
          <p:nvPr/>
        </p:nvCxnSpPr>
        <p:spPr>
          <a:xfrm flipH="1">
            <a:off x="2412000" y="2001600"/>
            <a:ext cx="1676880" cy="533880"/>
          </a:xfrm>
          <a:prstGeom prst="straightConnector1">
            <a:avLst/>
          </a:prstGeom>
          <a:ln w="38100">
            <a:solidFill>
              <a:srgbClr val="000000"/>
            </a:solidFill>
            <a:round/>
            <a:tailEnd len="lg" type="stealth" w="lg"/>
          </a:ln>
        </p:spPr>
      </p:cxnSp>
      <p:cxnSp>
        <p:nvCxnSpPr>
          <p:cNvPr id="120" name="Google Shape;98;p4"/>
          <p:cNvCxnSpPr/>
          <p:nvPr/>
        </p:nvCxnSpPr>
        <p:spPr>
          <a:xfrm>
            <a:off x="4926600" y="2001600"/>
            <a:ext cx="1600560" cy="533880"/>
          </a:xfrm>
          <a:prstGeom prst="straightConnector1">
            <a:avLst/>
          </a:prstGeom>
          <a:ln w="38100">
            <a:solidFill>
              <a:srgbClr val="000000"/>
            </a:solidFill>
            <a:round/>
            <a:tailEnd len="lg" type="stealth" w="lg"/>
          </a:ln>
        </p:spPr>
      </p:cxnSp>
      <p:sp>
        <p:nvSpPr>
          <p:cNvPr id="121" name="Google Shape;99;p4"/>
          <p:cNvSpPr/>
          <p:nvPr/>
        </p:nvSpPr>
        <p:spPr>
          <a:xfrm>
            <a:off x="888120" y="2458800"/>
            <a:ext cx="297144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3200" spc="-1" strike="noStrike">
                <a:solidFill>
                  <a:schemeClr val="dk1"/>
                </a:solidFill>
                <a:latin typeface="Arial"/>
                <a:ea typeface="Times New Roman"/>
              </a:rPr>
              <a:t>Растровые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Google Shape;100;p4"/>
          <p:cNvSpPr/>
          <p:nvPr/>
        </p:nvSpPr>
        <p:spPr>
          <a:xfrm>
            <a:off x="5079240" y="2458800"/>
            <a:ext cx="297144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3200" spc="-1" strike="noStrike">
                <a:solidFill>
                  <a:schemeClr val="dk1"/>
                </a:solidFill>
                <a:latin typeface="Arial"/>
                <a:ea typeface="Times New Roman"/>
              </a:rPr>
              <a:t>Векторные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3" name="Google Shape;101;p4"/>
          <p:cNvCxnSpPr/>
          <p:nvPr/>
        </p:nvCxnSpPr>
        <p:spPr>
          <a:xfrm>
            <a:off x="4621680" y="2839680"/>
            <a:ext cx="360" cy="304848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124" name="Google Shape;102;p4"/>
          <p:cNvSpPr/>
          <p:nvPr/>
        </p:nvSpPr>
        <p:spPr>
          <a:xfrm>
            <a:off x="4698000" y="2382840"/>
            <a:ext cx="2209320" cy="32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10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В</a:t>
            </a:r>
            <a:endParaRPr b="0" lang="en-US" sz="2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Google Shape;103;p4"/>
          <p:cNvSpPr/>
          <p:nvPr/>
        </p:nvSpPr>
        <p:spPr>
          <a:xfrm>
            <a:off x="6908040" y="3373200"/>
            <a:ext cx="1066320" cy="1599840"/>
          </a:xfrm>
          <a:prstGeom prst="rect">
            <a:avLst/>
          </a:prstGeom>
          <a:noFill/>
          <a:ln w="2857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26" name="Google Shape;104;p4"/>
          <p:cNvSpPr/>
          <p:nvPr/>
        </p:nvSpPr>
        <p:spPr>
          <a:xfrm>
            <a:off x="6526800" y="4059000"/>
            <a:ext cx="1752120" cy="175212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27" name="Google Shape;105;p4"/>
          <p:cNvSpPr/>
          <p:nvPr/>
        </p:nvSpPr>
        <p:spPr>
          <a:xfrm>
            <a:off x="7060320" y="4821120"/>
            <a:ext cx="761760" cy="533160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pic>
        <p:nvPicPr>
          <p:cNvPr id="128" name="Google Shape;106;p4" descr="E:\Compression_Cource\untitled.GIF"/>
          <p:cNvPicPr/>
          <p:nvPr/>
        </p:nvPicPr>
        <p:blipFill>
          <a:blip r:embed="rId1"/>
          <a:stretch/>
        </p:blipFill>
        <p:spPr>
          <a:xfrm>
            <a:off x="1726200" y="3144600"/>
            <a:ext cx="2666520" cy="26665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29" name="Google Shape;107;p4"/>
          <p:cNvGraphicFramePr/>
          <p:nvPr/>
        </p:nvGraphicFramePr>
        <p:xfrm>
          <a:off x="735840" y="3144600"/>
          <a:ext cx="1434600" cy="186660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30" name="Google Shape;107;p4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735840" y="3144600"/>
                    <a:ext cx="1434600" cy="18666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Почему G</a:t>
            </a:r>
            <a:r>
              <a:rPr b="0" lang="en-GB" sz="3600" spc="-1" strike="noStrike">
                <a:solidFill>
                  <a:schemeClr val="accent1"/>
                </a:solidFill>
                <a:latin typeface="Arial"/>
                <a:ea typeface="Arial"/>
              </a:rPr>
              <a:t>IF 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все еще используется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sldNum" idx="37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587BDEA-25B2-4B11-B03A-743B45160652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72" name="Picture 2" descr=""/>
          <p:cNvPicPr/>
          <p:nvPr/>
        </p:nvPicPr>
        <p:blipFill>
          <a:blip r:embed="rId1"/>
          <a:stretch/>
        </p:blipFill>
        <p:spPr>
          <a:xfrm>
            <a:off x="395640" y="1412640"/>
            <a:ext cx="3397680" cy="2490480"/>
          </a:xfrm>
          <a:prstGeom prst="rect">
            <a:avLst/>
          </a:prstGeom>
          <a:ln w="0">
            <a:noFill/>
          </a:ln>
        </p:spPr>
      </p:pic>
      <p:sp>
        <p:nvSpPr>
          <p:cNvPr id="373" name="TextBox 6"/>
          <p:cNvSpPr/>
          <p:nvPr/>
        </p:nvSpPr>
        <p:spPr>
          <a:xfrm>
            <a:off x="4234320" y="1929960"/>
            <a:ext cx="4614840" cy="27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439"/>
              </a:spcBef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Эта картинка занимает в:</a:t>
            </a:r>
            <a:br>
              <a:rPr sz="2400"/>
            </a:b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BMP: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1.53 mb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GIF: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 97.2 kb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PNG: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171 kb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2400"/>
            </a:br>
            <a:br>
              <a:rPr sz="2400"/>
            </a:b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TextBox 8"/>
          <p:cNvSpPr/>
          <p:nvPr/>
        </p:nvSpPr>
        <p:spPr>
          <a:xfrm>
            <a:off x="294480" y="4180320"/>
            <a:ext cx="855504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202122"/>
                </a:solidFill>
                <a:latin typeface="Arial"/>
                <a:ea typeface="Arial"/>
              </a:rPr>
              <a:t>Небольшие 2-16-цветные файлы формат </a:t>
            </a:r>
            <a:r>
              <a:rPr b="0" lang="en-GB" sz="2400" spc="-1" strike="noStrike">
                <a:solidFill>
                  <a:srgbClr val="202122"/>
                </a:solidFill>
                <a:latin typeface="Arial"/>
                <a:ea typeface="Arial"/>
              </a:rPr>
              <a:t>GIF </a:t>
            </a:r>
            <a:r>
              <a:rPr b="0" lang="ru-RU" sz="2400" spc="-1" strike="noStrike">
                <a:solidFill>
                  <a:srgbClr val="202122"/>
                </a:solidFill>
                <a:latin typeface="Arial"/>
                <a:ea typeface="Arial"/>
              </a:rPr>
              <a:t>сжимает </a:t>
            </a:r>
            <a:br>
              <a:rPr sz="2400"/>
            </a:br>
            <a:r>
              <a:rPr b="0" lang="ru-RU" sz="2400" spc="-1" strike="noStrike">
                <a:solidFill>
                  <a:srgbClr val="202122"/>
                </a:solidFill>
                <a:latin typeface="Arial"/>
                <a:ea typeface="Arial"/>
              </a:rPr>
              <a:t>с не меньшей эффективностью, чем </a:t>
            </a:r>
            <a:r>
              <a:rPr b="0" lang="en-GB" sz="2400" spc="-1" strike="noStrike">
                <a:solidFill>
                  <a:srgbClr val="202122"/>
                </a:solidFill>
                <a:latin typeface="Arial"/>
                <a:ea typeface="Arial"/>
              </a:rPr>
              <a:t>PNG. </a:t>
            </a:r>
            <a:r>
              <a:rPr b="0" lang="ru-RU" sz="2400" spc="-1" strike="noStrike">
                <a:solidFill>
                  <a:srgbClr val="202122"/>
                </a:solidFill>
                <a:latin typeface="Arial"/>
                <a:ea typeface="Arial"/>
              </a:rPr>
              <a:t>Кроме того, </a:t>
            </a:r>
            <a:br>
              <a:rPr sz="2400"/>
            </a:br>
            <a:r>
              <a:rPr b="0" lang="ru-RU" sz="2400" spc="-1" strike="noStrike">
                <a:solidFill>
                  <a:srgbClr val="18191a"/>
                </a:solidFill>
                <a:latin typeface="Arial"/>
                <a:ea typeface="Arial"/>
              </a:rPr>
              <a:t>в отличие от </a:t>
            </a:r>
            <a:r>
              <a:rPr b="0" lang="en-GB" sz="2400" spc="-1" strike="noStrike">
                <a:solidFill>
                  <a:srgbClr val="18191a"/>
                </a:solidFill>
                <a:latin typeface="Arial"/>
                <a:ea typeface="Arial"/>
              </a:rPr>
              <a:t>GIF, PNG </a:t>
            </a:r>
            <a:r>
              <a:rPr b="0" lang="ru-RU" sz="2400" spc="-1" strike="noStrike">
                <a:solidFill>
                  <a:srgbClr val="18191a"/>
                </a:solidFill>
                <a:latin typeface="Arial"/>
                <a:ea typeface="Arial"/>
              </a:rPr>
              <a:t>не имеет нативной поддержки анимации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57200" indent="-2286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GB" sz="1400" spc="-1" strike="noStrike" u="sng">
                <a:solidFill>
                  <a:srgbClr val="0070c0"/>
                </a:solidFill>
                <a:uFillTx/>
                <a:latin typeface="Arial"/>
                <a:ea typeface="Arial"/>
                <a:hlinkClick r:id="rId2"/>
              </a:rPr>
              <a:t>https://compression.ru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3600" spc="-1" strike="noStrike">
                <a:solidFill>
                  <a:schemeClr val="accent1"/>
                </a:solidFill>
                <a:latin typeface="Arial"/>
                <a:ea typeface="Arial"/>
              </a:rPr>
              <a:t>PNG: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 Анимация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849672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7632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18191a"/>
                </a:solidFill>
                <a:latin typeface="Arial"/>
                <a:ea typeface="Arial"/>
              </a:rPr>
              <a:t>Для передачи анимированных изображений был разработан расширенный формат </a:t>
            </a:r>
            <a:r>
              <a:rPr b="0" lang="en-GB" sz="2400" spc="-1" strike="noStrike">
                <a:solidFill>
                  <a:srgbClr val="18191a"/>
                </a:solidFill>
                <a:latin typeface="Arial"/>
                <a:ea typeface="Arial"/>
              </a:rPr>
              <a:t>MNG. </a:t>
            </a:r>
            <a:r>
              <a:rPr b="0" lang="ru-RU" sz="2400" spc="-1" strike="noStrike">
                <a:solidFill>
                  <a:srgbClr val="18191a"/>
                </a:solidFill>
                <a:latin typeface="Arial"/>
                <a:ea typeface="Arial"/>
              </a:rPr>
              <a:t>Однако </a:t>
            </a:r>
            <a:r>
              <a:rPr b="0" lang="ru-RU" sz="2400" spc="-1" strike="noStrike">
                <a:solidFill>
                  <a:srgbClr val="202122"/>
                </a:solidFill>
                <a:latin typeface="Arial"/>
                <a:ea typeface="Arial"/>
              </a:rPr>
              <a:t>у </a:t>
            </a:r>
            <a:r>
              <a:rPr b="0" lang="en-GB" sz="2400" spc="-1" strike="noStrike">
                <a:solidFill>
                  <a:srgbClr val="202122"/>
                </a:solidFill>
                <a:latin typeface="Arial"/>
                <a:ea typeface="Arial"/>
              </a:rPr>
              <a:t>MNG </a:t>
            </a:r>
            <a:r>
              <a:rPr b="0" lang="ru-RU" sz="2400" spc="-1" strike="noStrike">
                <a:solidFill>
                  <a:srgbClr val="202122"/>
                </a:solidFill>
                <a:latin typeface="Arial"/>
                <a:ea typeface="Arial"/>
              </a:rPr>
              <a:t>есть несколько проблем, из-за которых он мало используется в настоящее время: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rgbClr val="202122"/>
                </a:solidFill>
                <a:latin typeface="Arial"/>
                <a:ea typeface="Arial"/>
              </a:rPr>
              <a:t>Сложность имплементации по сравнению с </a:t>
            </a:r>
            <a:r>
              <a:rPr b="0" lang="en-GB" sz="2400" spc="-1" strike="noStrike">
                <a:solidFill>
                  <a:srgbClr val="202122"/>
                </a:solidFill>
                <a:latin typeface="Arial"/>
                <a:ea typeface="Arial"/>
              </a:rPr>
              <a:t>PNG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rgbClr val="202122"/>
                </a:solidFill>
                <a:latin typeface="Arial"/>
                <a:ea typeface="Arial"/>
              </a:rPr>
              <a:t>Большой размер реализации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rgbClr val="202122"/>
                </a:solidFill>
                <a:latin typeface="Arial"/>
                <a:ea typeface="Arial"/>
              </a:rPr>
              <a:t>Отсутствие обратной совместимости с </a:t>
            </a:r>
            <a:r>
              <a:rPr b="0" lang="en-GB" sz="2400" spc="-1" strike="noStrike">
                <a:solidFill>
                  <a:srgbClr val="202122"/>
                </a:solidFill>
                <a:latin typeface="Arial"/>
                <a:ea typeface="Arial"/>
              </a:rPr>
              <a:t>PNG</a:t>
            </a:r>
            <a:br>
              <a:rPr sz="2400"/>
            </a:br>
            <a:br>
              <a:rPr sz="2400"/>
            </a:br>
            <a:br>
              <a:rPr sz="2400"/>
            </a:b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sldNum" idx="38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1064A49-013A-48F7-8340-CAA64A767F78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/>
          </p:nvPr>
        </p:nvSpPr>
        <p:spPr>
          <a:xfrm>
            <a:off x="718560" y="2061000"/>
            <a:ext cx="7835760" cy="196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Алгоритм CCITT Group 3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3677ac"/>
                </a:solidFill>
                <a:latin typeface="Arial"/>
                <a:ea typeface="Arial"/>
              </a:rPr>
              <a:t>Алгоритм CCITT Group 3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839484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Последовательности подряд идущих черных и белых точек в нем заменяются числом, равным их количеству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Этот ряд, в свою очередь, сжимается по Хаффману </a:t>
            </a:r>
            <a:br>
              <a:rPr sz="2400"/>
            </a:b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с фиксированной таблицей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sldNum" idx="39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D4D3AC7-F551-4570-A6A7-84B3BBF741A1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3677ac"/>
                </a:solidFill>
                <a:latin typeface="Arial"/>
                <a:ea typeface="Arial"/>
              </a:rPr>
              <a:t>Примеры факсов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849672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sldNum" idx="40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4F16A83-07AD-4C4D-A0FF-3AE300E4DC70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8" name="Google Shape;794;p44"/>
          <p:cNvSpPr/>
          <p:nvPr/>
        </p:nvSpPr>
        <p:spPr>
          <a:xfrm>
            <a:off x="0" y="6139440"/>
            <a:ext cx="3707640" cy="718200"/>
          </a:xfrm>
          <a:prstGeom prst="rect">
            <a:avLst/>
          </a:prstGeom>
          <a:solidFill>
            <a:schemeClr val="lt1"/>
          </a:solidFill>
          <a:ln w="254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pic>
        <p:nvPicPr>
          <p:cNvPr id="389" name="Google Shape;795;p44" descr=""/>
          <p:cNvPicPr/>
          <p:nvPr/>
        </p:nvPicPr>
        <p:blipFill>
          <a:blip r:embed="rId1"/>
          <a:stretch/>
        </p:blipFill>
        <p:spPr>
          <a:xfrm>
            <a:off x="342360" y="1340640"/>
            <a:ext cx="3870360" cy="5445000"/>
          </a:xfrm>
          <a:prstGeom prst="rect">
            <a:avLst/>
          </a:prstGeom>
          <a:ln w="0">
            <a:noFill/>
          </a:ln>
        </p:spPr>
      </p:pic>
      <p:pic>
        <p:nvPicPr>
          <p:cNvPr id="390" name="Google Shape;796;p44" descr=""/>
          <p:cNvPicPr/>
          <p:nvPr/>
        </p:nvPicPr>
        <p:blipFill>
          <a:blip r:embed="rId2"/>
          <a:stretch/>
        </p:blipFill>
        <p:spPr>
          <a:xfrm>
            <a:off x="4734720" y="1340640"/>
            <a:ext cx="3658680" cy="5145480"/>
          </a:xfrm>
          <a:prstGeom prst="rect">
            <a:avLst/>
          </a:prstGeom>
          <a:ln w="0">
            <a:noFill/>
          </a:ln>
        </p:spPr>
      </p:pic>
      <p:sp>
        <p:nvSpPr>
          <p:cNvPr id="391" name="PlaceHolder 4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 u="sng">
                <a:solidFill>
                  <a:schemeClr val="dk1"/>
                </a:solidFill>
                <a:uFillTx/>
                <a:latin typeface="Arial"/>
                <a:ea typeface="Arial"/>
                <a:hlinkClick r:id="rId3"/>
              </a:rPr>
              <a:t>Studfile.net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3677ac"/>
                </a:solidFill>
                <a:latin typeface="Arial"/>
                <a:ea typeface="Arial"/>
              </a:rPr>
              <a:t>Общее описание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849672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Последовательности подряд идущих черных и белых точек заменяются числом, равным их количеству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Этот ряд сжимается по Хаффману с фиксированной таблицей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Каждая строка сжимается независимо. Если строка начинается с черной точки, то считаем, что она начинается белой серией длиной 0. Например, последовательность длин серий 0, 3, 556,10,.. означает, что в строке идут сначала 3 черных, 556 белых, 10 черных точек и т.д.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sldNum" idx="41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A72F759-D739-47EA-9D8A-4B05E8FDA4A9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3677ac"/>
                </a:solidFill>
                <a:latin typeface="Arial"/>
                <a:ea typeface="Arial"/>
              </a:rPr>
              <a:t>Ком</a:t>
            </a:r>
            <a:r>
              <a:rPr b="0" lang="ru-RU" sz="3600" spc="-1" strike="noStrike">
                <a:solidFill>
                  <a:srgbClr val="3677ac"/>
                </a:solidFill>
                <a:latin typeface="Arial"/>
                <a:ea typeface="Arial"/>
              </a:rPr>
              <a:t>пре</a:t>
            </a:r>
            <a:r>
              <a:rPr b="0" lang="ru-RU" sz="3600" spc="-1" strike="noStrike">
                <a:solidFill>
                  <a:srgbClr val="3677ac"/>
                </a:solidFill>
                <a:latin typeface="Arial"/>
                <a:ea typeface="Arial"/>
              </a:rPr>
              <a:t>сси</a:t>
            </a:r>
            <a:r>
              <a:rPr b="0" lang="ru-RU" sz="3600" spc="-1" strike="noStrike">
                <a:solidFill>
                  <a:srgbClr val="3677ac"/>
                </a:solidFill>
                <a:latin typeface="Arial"/>
                <a:ea typeface="Arial"/>
              </a:rPr>
              <a:t>я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sldNum" idx="42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72E85AD-2587-4B61-A94E-1342D4610988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99" name="TextBox 2"/>
          <p:cNvSpPr/>
          <p:nvPr/>
        </p:nvSpPr>
        <p:spPr>
          <a:xfrm>
            <a:off x="395640" y="1485360"/>
            <a:ext cx="8748000" cy="50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af00db"/>
                </a:solidFill>
                <a:latin typeface="Menlo"/>
                <a:ea typeface="Arial"/>
              </a:rPr>
              <a:t>for</a:t>
            </a:r>
            <a:r>
              <a:rPr b="0" lang="en-GB" sz="1800" spc="-1" strike="noStrike">
                <a:solidFill>
                  <a:srgbClr val="3b3b3b"/>
                </a:solidFill>
                <a:latin typeface="Menlo"/>
                <a:ea typeface="Arial"/>
              </a:rPr>
              <a:t> (</a:t>
            </a:r>
            <a:r>
              <a:rPr b="0" lang="ru-RU" sz="1800" spc="-1" strike="noStrike">
                <a:solidFill>
                  <a:srgbClr val="3b3b3b"/>
                </a:solidFill>
                <a:latin typeface="Menlo"/>
                <a:ea typeface="Arial"/>
              </a:rPr>
              <a:t>по всем строкам изображения)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3b3b3b"/>
                </a:solidFill>
                <a:latin typeface="Menlo"/>
                <a:ea typeface="Arial"/>
              </a:rPr>
              <a:t>    </a:t>
            </a:r>
            <a:r>
              <a:rPr b="0" lang="ru-RU" sz="1800" spc="-1" strike="noStrike">
                <a:solidFill>
                  <a:srgbClr val="3b3b3b"/>
                </a:solidFill>
                <a:latin typeface="Menlo"/>
                <a:ea typeface="Arial"/>
              </a:rPr>
              <a:t>Преобразуем строку в набор длин серий;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af00db"/>
                </a:solidFill>
                <a:latin typeface="Menlo"/>
                <a:ea typeface="Arial"/>
              </a:rPr>
              <a:t>    </a:t>
            </a:r>
            <a:r>
              <a:rPr b="0" lang="en-GB" sz="1800" spc="-1" strike="noStrike">
                <a:solidFill>
                  <a:srgbClr val="af00db"/>
                </a:solidFill>
                <a:latin typeface="Menlo"/>
                <a:ea typeface="Arial"/>
              </a:rPr>
              <a:t>for</a:t>
            </a:r>
            <a:r>
              <a:rPr b="0" lang="en-GB" sz="1800" spc="-1" strike="noStrike">
                <a:solidFill>
                  <a:srgbClr val="3b3b3b"/>
                </a:solidFill>
                <a:latin typeface="Menlo"/>
                <a:ea typeface="Arial"/>
              </a:rPr>
              <a:t> (</a:t>
            </a:r>
            <a:r>
              <a:rPr b="0" lang="ru-RU" sz="1800" spc="-1" strike="noStrike">
                <a:solidFill>
                  <a:srgbClr val="3b3b3b"/>
                </a:solidFill>
                <a:latin typeface="Menlo"/>
                <a:ea typeface="Arial"/>
              </a:rPr>
              <a:t>по всем сериям)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af00db"/>
                </a:solidFill>
                <a:latin typeface="Menlo"/>
                <a:ea typeface="Arial"/>
              </a:rPr>
              <a:t>        </a:t>
            </a:r>
            <a:r>
              <a:rPr b="0" lang="en-GB" sz="1800" spc="-1" strike="noStrike">
                <a:solidFill>
                  <a:srgbClr val="af00db"/>
                </a:solidFill>
                <a:latin typeface="Menlo"/>
                <a:ea typeface="Arial"/>
              </a:rPr>
              <a:t>if</a:t>
            </a:r>
            <a:r>
              <a:rPr b="0" lang="en-GB" sz="1800" spc="-1" strike="noStrike">
                <a:solidFill>
                  <a:srgbClr val="3b3b3b"/>
                </a:solidFill>
                <a:latin typeface="Menlo"/>
                <a:ea typeface="Arial"/>
              </a:rPr>
              <a:t> (</a:t>
            </a:r>
            <a:r>
              <a:rPr b="0" lang="ru-RU" sz="1800" spc="-1" strike="noStrike">
                <a:solidFill>
                  <a:srgbClr val="3b3b3b"/>
                </a:solidFill>
                <a:latin typeface="Menlo"/>
                <a:ea typeface="Arial"/>
              </a:rPr>
              <a:t>серия белая)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3b3b3b"/>
                </a:solidFill>
                <a:latin typeface="Menlo"/>
                <a:ea typeface="Arial"/>
              </a:rPr>
              <a:t>            </a:t>
            </a:r>
            <a:r>
              <a:rPr b="0" lang="en-GB" sz="1800" spc="-1" strike="noStrike">
                <a:solidFill>
                  <a:srgbClr val="3b3b3b"/>
                </a:solidFill>
                <a:latin typeface="Menlo"/>
                <a:ea typeface="Arial"/>
              </a:rPr>
              <a:t>L = </a:t>
            </a:r>
            <a:r>
              <a:rPr b="0" lang="ru-RU" sz="1800" spc="-1" strike="noStrike">
                <a:solidFill>
                  <a:srgbClr val="3b3b3b"/>
                </a:solidFill>
                <a:latin typeface="Menlo"/>
                <a:ea typeface="Arial"/>
              </a:rPr>
              <a:t>длина серии;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af00db"/>
                </a:solidFill>
                <a:latin typeface="Menlo"/>
                <a:ea typeface="Arial"/>
              </a:rPr>
              <a:t>            </a:t>
            </a:r>
            <a:r>
              <a:rPr b="0" lang="en-GB" sz="1800" spc="-1" strike="noStrike">
                <a:solidFill>
                  <a:srgbClr val="af00db"/>
                </a:solidFill>
                <a:latin typeface="Menlo"/>
                <a:ea typeface="Arial"/>
              </a:rPr>
              <a:t>while</a:t>
            </a:r>
            <a:r>
              <a:rPr b="0" lang="en-GB" sz="1800" spc="-1" strike="noStrike">
                <a:solidFill>
                  <a:srgbClr val="3b3b3b"/>
                </a:solidFill>
                <a:latin typeface="Menlo"/>
                <a:ea typeface="Arial"/>
              </a:rPr>
              <a:t> (L </a:t>
            </a:r>
            <a:r>
              <a:rPr b="0" lang="en-GB" sz="1800" spc="-1" strike="noStrike">
                <a:solidFill>
                  <a:srgbClr val="000000"/>
                </a:solidFill>
                <a:latin typeface="Menlo"/>
                <a:ea typeface="Arial"/>
              </a:rPr>
              <a:t>&gt;</a:t>
            </a:r>
            <a:r>
              <a:rPr b="0" lang="en-GB" sz="1800" spc="-1" strike="noStrike">
                <a:solidFill>
                  <a:srgbClr val="3b3b3b"/>
                </a:solidFill>
                <a:latin typeface="Menlo"/>
                <a:ea typeface="Arial"/>
              </a:rPr>
              <a:t> </a:t>
            </a:r>
            <a:r>
              <a:rPr b="0" lang="en-GB" sz="1800" spc="-1" strike="noStrike">
                <a:solidFill>
                  <a:srgbClr val="098658"/>
                </a:solidFill>
                <a:latin typeface="Menlo"/>
                <a:ea typeface="Arial"/>
              </a:rPr>
              <a:t>2623</a:t>
            </a:r>
            <a:r>
              <a:rPr b="0" lang="en-GB" sz="1800" spc="-1" strike="noStrike">
                <a:solidFill>
                  <a:srgbClr val="3b3b3b"/>
                </a:solidFill>
                <a:latin typeface="Menlo"/>
                <a:ea typeface="Arial"/>
              </a:rPr>
              <a:t>) { </a:t>
            </a:r>
            <a:r>
              <a:rPr b="0" lang="en-GB" sz="1800" spc="-1" strike="noStrike">
                <a:solidFill>
                  <a:srgbClr val="000000"/>
                </a:solidFill>
                <a:latin typeface="Menlo"/>
                <a:ea typeface="Arial"/>
              </a:rPr>
              <a:t>//</a:t>
            </a:r>
            <a:r>
              <a:rPr b="0" lang="en-GB" sz="1800" spc="-1" strike="noStrike">
                <a:solidFill>
                  <a:srgbClr val="3b3b3b"/>
                </a:solidFill>
                <a:latin typeface="Menlo"/>
                <a:ea typeface="Arial"/>
              </a:rPr>
              <a:t> </a:t>
            </a:r>
            <a:r>
              <a:rPr b="0" lang="en-GB" sz="1800" spc="-1" strike="noStrike">
                <a:solidFill>
                  <a:srgbClr val="098658"/>
                </a:solidFill>
                <a:latin typeface="Menlo"/>
                <a:ea typeface="Arial"/>
              </a:rPr>
              <a:t>2623</a:t>
            </a:r>
            <a:r>
              <a:rPr b="0" lang="en-GB" sz="1800" spc="-1" strike="noStrike">
                <a:solidFill>
                  <a:srgbClr val="3b3b3b"/>
                </a:solidFill>
                <a:latin typeface="Menlo"/>
                <a:ea typeface="Arial"/>
              </a:rPr>
              <a:t> = </a:t>
            </a:r>
            <a:r>
              <a:rPr b="0" lang="en-GB" sz="1800" spc="-1" strike="noStrike">
                <a:solidFill>
                  <a:srgbClr val="098658"/>
                </a:solidFill>
                <a:latin typeface="Menlo"/>
                <a:ea typeface="Arial"/>
              </a:rPr>
              <a:t>2560</a:t>
            </a:r>
            <a:r>
              <a:rPr b="0" lang="en-GB" sz="1800" spc="-1" strike="noStrike">
                <a:solidFill>
                  <a:srgbClr val="3b3b3b"/>
                </a:solidFill>
                <a:latin typeface="Menlo"/>
                <a:ea typeface="Arial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Menlo"/>
                <a:ea typeface="Arial"/>
              </a:rPr>
              <a:t>+</a:t>
            </a:r>
            <a:r>
              <a:rPr b="0" lang="en-GB" sz="1800" spc="-1" strike="noStrike">
                <a:solidFill>
                  <a:srgbClr val="3b3b3b"/>
                </a:solidFill>
                <a:latin typeface="Menlo"/>
                <a:ea typeface="Arial"/>
              </a:rPr>
              <a:t> </a:t>
            </a:r>
            <a:r>
              <a:rPr b="0" lang="en-GB" sz="1800" spc="-1" strike="noStrike">
                <a:solidFill>
                  <a:srgbClr val="098658"/>
                </a:solidFill>
                <a:latin typeface="Menlo"/>
                <a:ea typeface="Arial"/>
              </a:rPr>
              <a:t>63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3b3b3b"/>
                </a:solidFill>
                <a:latin typeface="Menlo"/>
                <a:ea typeface="Arial"/>
              </a:rPr>
              <a:t>                </a:t>
            </a:r>
            <a:r>
              <a:rPr b="0" lang="en-GB" sz="1800" spc="-1" strike="noStrike">
                <a:solidFill>
                  <a:srgbClr val="3b3b3b"/>
                </a:solidFill>
                <a:latin typeface="Menlo"/>
                <a:ea typeface="Arial"/>
              </a:rPr>
              <a:t>L </a:t>
            </a:r>
            <a:r>
              <a:rPr b="0" lang="en-GB" sz="1800" spc="-1" strike="noStrike">
                <a:solidFill>
                  <a:srgbClr val="000000"/>
                </a:solidFill>
                <a:latin typeface="Menlo"/>
                <a:ea typeface="Arial"/>
              </a:rPr>
              <a:t>-</a:t>
            </a:r>
            <a:r>
              <a:rPr b="0" lang="en-GB" sz="1800" spc="-1" strike="noStrike">
                <a:solidFill>
                  <a:srgbClr val="3b3b3b"/>
                </a:solidFill>
                <a:latin typeface="Menlo"/>
                <a:ea typeface="Arial"/>
              </a:rPr>
              <a:t>= </a:t>
            </a:r>
            <a:r>
              <a:rPr b="0" lang="en-GB" sz="1800" spc="-1" strike="noStrike">
                <a:solidFill>
                  <a:srgbClr val="098658"/>
                </a:solidFill>
                <a:latin typeface="Menlo"/>
                <a:ea typeface="Arial"/>
              </a:rPr>
              <a:t>2560</a:t>
            </a:r>
            <a:r>
              <a:rPr b="0" lang="en-GB" sz="1800" spc="-1" strike="noStrike">
                <a:solidFill>
                  <a:srgbClr val="3b3b3b"/>
                </a:solidFill>
                <a:latin typeface="Menlo"/>
                <a:ea typeface="Arial"/>
              </a:rPr>
              <a:t>; </a:t>
            </a:r>
            <a:r>
              <a:rPr b="0" lang="ru-RU" sz="1800" spc="-1" strike="noStrike">
                <a:solidFill>
                  <a:srgbClr val="3b3b3b"/>
                </a:solidFill>
                <a:latin typeface="Menlo"/>
                <a:ea typeface="Arial"/>
              </a:rPr>
              <a:t>Записать белый код для (</a:t>
            </a:r>
            <a:r>
              <a:rPr b="0" lang="ru-RU" sz="1800" spc="-1" strike="noStrike">
                <a:solidFill>
                  <a:srgbClr val="098658"/>
                </a:solidFill>
                <a:latin typeface="Menlo"/>
                <a:ea typeface="Arial"/>
              </a:rPr>
              <a:t>2560</a:t>
            </a:r>
            <a:r>
              <a:rPr b="0" lang="ru-RU" sz="1800" spc="-1" strike="noStrike">
                <a:solidFill>
                  <a:srgbClr val="3b3b3b"/>
                </a:solidFill>
                <a:latin typeface="Menlo"/>
                <a:ea typeface="Arial"/>
              </a:rPr>
              <a:t>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3b3b3b"/>
                </a:solidFill>
                <a:latin typeface="Menlo"/>
                <a:ea typeface="Arial"/>
              </a:rPr>
              <a:t>            </a:t>
            </a:r>
            <a:r>
              <a:rPr b="0" lang="ru-RU" sz="1800" spc="-1" strike="noStrike">
                <a:solidFill>
                  <a:srgbClr val="3b3b3b"/>
                </a:solidFill>
                <a:latin typeface="Menlo"/>
                <a:ea typeface="Arial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af00db"/>
                </a:solidFill>
                <a:latin typeface="Menlo"/>
                <a:ea typeface="Arial"/>
              </a:rPr>
              <a:t>            </a:t>
            </a:r>
            <a:r>
              <a:rPr b="0" lang="en-GB" sz="1800" spc="-1" strike="noStrike">
                <a:solidFill>
                  <a:srgbClr val="af00db"/>
                </a:solidFill>
                <a:latin typeface="Menlo"/>
                <a:ea typeface="Arial"/>
              </a:rPr>
              <a:t>if</a:t>
            </a:r>
            <a:r>
              <a:rPr b="0" lang="en-GB" sz="1800" spc="-1" strike="noStrike">
                <a:solidFill>
                  <a:srgbClr val="3b3b3b"/>
                </a:solidFill>
                <a:latin typeface="Menlo"/>
                <a:ea typeface="Arial"/>
              </a:rPr>
              <a:t> (L </a:t>
            </a:r>
            <a:r>
              <a:rPr b="0" lang="en-GB" sz="1800" spc="-1" strike="noStrike">
                <a:solidFill>
                  <a:srgbClr val="000000"/>
                </a:solidFill>
                <a:latin typeface="Menlo"/>
                <a:ea typeface="Arial"/>
              </a:rPr>
              <a:t>&gt;</a:t>
            </a:r>
            <a:r>
              <a:rPr b="0" lang="en-GB" sz="1800" spc="-1" strike="noStrike">
                <a:solidFill>
                  <a:srgbClr val="3b3b3b"/>
                </a:solidFill>
                <a:latin typeface="Menlo"/>
                <a:ea typeface="Arial"/>
              </a:rPr>
              <a:t> </a:t>
            </a:r>
            <a:r>
              <a:rPr b="0" lang="en-GB" sz="1800" spc="-1" strike="noStrike">
                <a:solidFill>
                  <a:srgbClr val="098658"/>
                </a:solidFill>
                <a:latin typeface="Menlo"/>
                <a:ea typeface="Arial"/>
              </a:rPr>
              <a:t>63</a:t>
            </a:r>
            <a:r>
              <a:rPr b="0" lang="en-GB" sz="1800" spc="-1" strike="noStrike">
                <a:solidFill>
                  <a:srgbClr val="3b3b3b"/>
                </a:solidFill>
                <a:latin typeface="Menlo"/>
                <a:ea typeface="Arial"/>
              </a:rPr>
              <a:t>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3b3b3b"/>
                </a:solidFill>
                <a:latin typeface="Menlo"/>
                <a:ea typeface="Arial"/>
              </a:rPr>
              <a:t>                </a:t>
            </a:r>
            <a:r>
              <a:rPr b="0" lang="en-GB" sz="1800" spc="-1" strike="noStrike">
                <a:solidFill>
                  <a:srgbClr val="3b3b3b"/>
                </a:solidFill>
                <a:latin typeface="Menlo"/>
                <a:ea typeface="Arial"/>
              </a:rPr>
              <a:t>L2 = </a:t>
            </a:r>
            <a:r>
              <a:rPr b="0" lang="ru-RU" sz="1800" spc="-1" strike="noStrike">
                <a:solidFill>
                  <a:srgbClr val="3b3b3b"/>
                </a:solidFill>
                <a:latin typeface="Menlo"/>
                <a:ea typeface="Arial"/>
              </a:rPr>
              <a:t>МаксимальныйСостКодМеньше</a:t>
            </a:r>
            <a:r>
              <a:rPr b="0" lang="en-GB" sz="1800" spc="-1" strike="noStrike">
                <a:solidFill>
                  <a:srgbClr val="3b3b3b"/>
                </a:solidFill>
                <a:latin typeface="Menlo"/>
                <a:ea typeface="Arial"/>
              </a:rPr>
              <a:t>L(L);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3b3b3b"/>
                </a:solidFill>
                <a:latin typeface="Menlo"/>
                <a:ea typeface="Arial"/>
              </a:rPr>
              <a:t>                </a:t>
            </a:r>
            <a:r>
              <a:rPr b="0" lang="en-GB" sz="1800" spc="-1" strike="noStrike">
                <a:solidFill>
                  <a:srgbClr val="3b3b3b"/>
                </a:solidFill>
                <a:latin typeface="Menlo"/>
                <a:ea typeface="Arial"/>
              </a:rPr>
              <a:t>L </a:t>
            </a:r>
            <a:r>
              <a:rPr b="0" lang="en-GB" sz="1800" spc="-1" strike="noStrike">
                <a:solidFill>
                  <a:srgbClr val="000000"/>
                </a:solidFill>
                <a:latin typeface="Menlo"/>
                <a:ea typeface="Arial"/>
              </a:rPr>
              <a:t>-</a:t>
            </a:r>
            <a:r>
              <a:rPr b="0" lang="en-GB" sz="1800" spc="-1" strike="noStrike">
                <a:solidFill>
                  <a:srgbClr val="3b3b3b"/>
                </a:solidFill>
                <a:latin typeface="Menlo"/>
                <a:ea typeface="Arial"/>
              </a:rPr>
              <a:t>= L2; </a:t>
            </a:r>
            <a:r>
              <a:rPr b="0" lang="ru-RU" sz="1800" spc="-1" strike="noStrike">
                <a:solidFill>
                  <a:srgbClr val="3b3b3b"/>
                </a:solidFill>
                <a:latin typeface="Menlo"/>
                <a:ea typeface="Arial"/>
              </a:rPr>
              <a:t>Записать белый код для (</a:t>
            </a:r>
            <a:r>
              <a:rPr b="0" lang="en-GB" sz="1800" spc="-1" strike="noStrike">
                <a:solidFill>
                  <a:srgbClr val="3b3b3b"/>
                </a:solidFill>
                <a:latin typeface="Menlo"/>
                <a:ea typeface="Arial"/>
              </a:rPr>
              <a:t>L2)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3b3b3b"/>
                </a:solidFill>
                <a:latin typeface="Menlo"/>
                <a:ea typeface="Arial"/>
              </a:rPr>
              <a:t>            </a:t>
            </a:r>
            <a:r>
              <a:rPr b="0" lang="en-GB" sz="1800" spc="-1" strike="noStrike">
                <a:solidFill>
                  <a:srgbClr val="3b3b3b"/>
                </a:solidFill>
                <a:latin typeface="Menlo"/>
                <a:ea typeface="Arial"/>
              </a:rPr>
              <a:t>};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3b3b3b"/>
                </a:solidFill>
                <a:latin typeface="Menlo"/>
                <a:ea typeface="Arial"/>
              </a:rPr>
              <a:t>            </a:t>
            </a:r>
            <a:r>
              <a:rPr b="0" lang="ru-RU" sz="1800" spc="-1" strike="noStrike">
                <a:solidFill>
                  <a:srgbClr val="3b3b3b"/>
                </a:solidFill>
                <a:latin typeface="Menlo"/>
                <a:ea typeface="Arial"/>
              </a:rPr>
              <a:t>ЗаписатьБелыйКодДля(</a:t>
            </a:r>
            <a:r>
              <a:rPr b="0" lang="en-GB" sz="1800" spc="-1" strike="noStrike">
                <a:solidFill>
                  <a:srgbClr val="3b3b3b"/>
                </a:solidFill>
                <a:latin typeface="Menlo"/>
                <a:ea typeface="Arial"/>
              </a:rPr>
              <a:t>L); </a:t>
            </a:r>
            <a:r>
              <a:rPr b="0" lang="en-GB" sz="1800" spc="-1" strike="noStrike">
                <a:solidFill>
                  <a:srgbClr val="000000"/>
                </a:solidFill>
                <a:latin typeface="Menlo"/>
                <a:ea typeface="Arial"/>
              </a:rPr>
              <a:t>//</a:t>
            </a:r>
            <a:r>
              <a:rPr b="0" lang="en-GB" sz="1800" spc="-1" strike="noStrike">
                <a:solidFill>
                  <a:srgbClr val="3b3b3b"/>
                </a:solidFill>
                <a:latin typeface="Menlo"/>
                <a:ea typeface="Arial"/>
              </a:rPr>
              <a:t> </a:t>
            </a:r>
            <a:r>
              <a:rPr b="0" lang="ru-RU" sz="1800" spc="-1" strike="noStrike">
                <a:solidFill>
                  <a:srgbClr val="3b3b3b"/>
                </a:solidFill>
                <a:latin typeface="Menlo"/>
                <a:ea typeface="Arial"/>
              </a:rPr>
              <a:t>код завершения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3b3b3b"/>
                </a:solidFill>
                <a:latin typeface="Menlo"/>
                <a:ea typeface="Arial"/>
              </a:rPr>
              <a:t>        </a:t>
            </a:r>
            <a:r>
              <a:rPr b="0" lang="ru-RU" sz="1800" spc="-1" strike="noStrike">
                <a:solidFill>
                  <a:srgbClr val="3b3b3b"/>
                </a:solidFill>
                <a:latin typeface="Menlo"/>
                <a:ea typeface="Arial"/>
              </a:rPr>
              <a:t>} </a:t>
            </a:r>
            <a:r>
              <a:rPr b="0" lang="en-GB" sz="1800" spc="-1" strike="noStrike">
                <a:solidFill>
                  <a:srgbClr val="af00db"/>
                </a:solidFill>
                <a:latin typeface="Menlo"/>
                <a:ea typeface="Arial"/>
              </a:rPr>
              <a:t>else</a:t>
            </a:r>
            <a:r>
              <a:rPr b="0" lang="en-GB" sz="1800" spc="-1" strike="noStrike">
                <a:solidFill>
                  <a:srgbClr val="3b3b3b"/>
                </a:solidFill>
                <a:latin typeface="Menlo"/>
                <a:ea typeface="Arial"/>
              </a:rPr>
              <a:t> {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Menlo"/>
                <a:ea typeface="Arial"/>
              </a:rPr>
              <a:t>        </a:t>
            </a:r>
            <a:r>
              <a:rPr b="0" lang="en-GB" sz="1800" spc="-1" strike="noStrike">
                <a:solidFill>
                  <a:srgbClr val="000000"/>
                </a:solidFill>
                <a:latin typeface="Menlo"/>
                <a:ea typeface="Arial"/>
              </a:rPr>
              <a:t>//</a:t>
            </a:r>
            <a:r>
              <a:rPr b="0" lang="en-GB" sz="1800" spc="-1" strike="noStrike">
                <a:solidFill>
                  <a:srgbClr val="3b3b3b"/>
                </a:solidFill>
                <a:latin typeface="Menlo"/>
                <a:ea typeface="Arial"/>
              </a:rPr>
              <a:t> </a:t>
            </a:r>
            <a:r>
              <a:rPr b="0" lang="ru-RU" sz="1800" spc="-1" strike="noStrike">
                <a:solidFill>
                  <a:srgbClr val="3b3b3b"/>
                </a:solidFill>
                <a:latin typeface="Menlo"/>
                <a:ea typeface="Arial"/>
              </a:rPr>
              <a:t>аналогично для черных серий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3b3b3b"/>
                </a:solidFill>
                <a:latin typeface="Menlo"/>
                <a:ea typeface="Arial"/>
              </a:rPr>
              <a:t>        </a:t>
            </a:r>
            <a:r>
              <a:rPr b="0" lang="ru-RU" sz="1800" spc="-1" strike="noStrike">
                <a:solidFill>
                  <a:srgbClr val="3b3b3b"/>
                </a:solidFill>
                <a:latin typeface="Menlo"/>
                <a:ea typeface="Arial"/>
              </a:rPr>
              <a:t>...}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3677ac"/>
                </a:solidFill>
                <a:latin typeface="Arial"/>
                <a:ea typeface="Arial"/>
              </a:rPr>
              <a:t>Пример работы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849672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200" spc="-1" strike="noStrike">
                <a:solidFill>
                  <a:schemeClr val="dk1"/>
                </a:solidFill>
                <a:latin typeface="Arial"/>
                <a:ea typeface="Arial"/>
              </a:rPr>
              <a:t>В терминах регулярных выражений для каждой строки изображения выходной битовый поток вида: </a:t>
            </a:r>
            <a:br>
              <a:rPr sz="2200"/>
            </a:br>
            <a:r>
              <a:rPr b="0" lang="ru-RU" sz="2200" spc="-1" strike="noStrike">
                <a:solidFill>
                  <a:schemeClr val="accent1"/>
                </a:solidFill>
                <a:latin typeface="Arial"/>
                <a:ea typeface="Arial"/>
              </a:rPr>
              <a:t>((&lt;Б-2560&gt;)*[&lt;Б-сст.&gt;]&lt;Б-зв&gt;(&lt;Ч-2560&gt;)*[&lt;Ч-сст&gt;]&lt;Ч-зв&gt;)+[(&lt;Б-2560&gt;)*[&lt;Б-сст.&gt;]&lt;Б-зв.&gt;]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200" spc="-1" strike="noStrike">
                <a:solidFill>
                  <a:schemeClr val="dk1"/>
                </a:solidFill>
                <a:latin typeface="Arial"/>
                <a:ea typeface="Arial"/>
              </a:rPr>
              <a:t>()* - повтор 0 или более раз, ()+ - повтор 1 или более раз, [] – включение 1 или 0 раз.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200" spc="-1" strike="noStrike">
                <a:solidFill>
                  <a:schemeClr val="dk1"/>
                </a:solidFill>
                <a:latin typeface="Arial"/>
                <a:ea typeface="Arial"/>
              </a:rPr>
              <a:t>Для примера 0, 3, 556, 10,… ,будет сформирован код: </a:t>
            </a:r>
            <a:br>
              <a:rPr sz="2200"/>
            </a:br>
            <a:r>
              <a:rPr b="0" lang="ru-RU" sz="2200" spc="-1" strike="noStrike">
                <a:solidFill>
                  <a:schemeClr val="accent1"/>
                </a:solidFill>
                <a:latin typeface="Arial"/>
                <a:ea typeface="Arial"/>
              </a:rPr>
              <a:t>&lt;Б-0&gt;&lt;Ч-3&gt;&lt;Б-512&gt;&lt;Б-44&gt;&lt;Ч-10&gt; </a:t>
            </a:r>
            <a:r>
              <a:rPr b="0" lang="ru-RU" sz="2200" spc="-1" strike="noStrike">
                <a:solidFill>
                  <a:schemeClr val="dk1"/>
                </a:solidFill>
                <a:latin typeface="Arial"/>
                <a:ea typeface="Arial"/>
              </a:rPr>
              <a:t>или, согласно таблице,</a:t>
            </a:r>
            <a:br>
              <a:rPr sz="2200"/>
            </a:br>
            <a:r>
              <a:rPr b="0" lang="ru-RU" sz="2200" spc="-1" strike="noStrike">
                <a:solidFill>
                  <a:schemeClr val="dk1"/>
                </a:solidFill>
                <a:latin typeface="Arial"/>
                <a:ea typeface="Arial"/>
              </a:rPr>
              <a:t>00110101 10011001 01001011 010000100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200" spc="-1" strike="noStrike">
                <a:solidFill>
                  <a:schemeClr val="dk1"/>
                </a:solidFill>
                <a:latin typeface="Arial"/>
                <a:ea typeface="Arial"/>
              </a:rPr>
              <a:t>Для приведенной строки в 569 бит получен код длиной в 33 бита, т.е. коэффициент сжатия – 17 раз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sldNum" idx="43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C5B4D64-1FC7-41A8-B267-E343ED998A85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Таблица кодов завершения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sldNum" idx="44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0111309-BE96-4CC0-A990-CE6E235A47AC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graphicFrame>
        <p:nvGraphicFramePr>
          <p:cNvPr id="407" name="Google Shape;828;p48"/>
          <p:cNvGraphicFramePr/>
          <p:nvPr/>
        </p:nvGraphicFramePr>
        <p:xfrm>
          <a:off x="899640" y="1473480"/>
          <a:ext cx="7344360" cy="4461120"/>
        </p:xfrm>
        <a:graphic>
          <a:graphicData uri="http://schemas.openxmlformats.org/drawingml/2006/table">
            <a:tbl>
              <a:tblPr/>
              <a:tblGrid>
                <a:gridCol w="1944000"/>
                <a:gridCol w="2232000"/>
                <a:gridCol w="3168000"/>
              </a:tblGrid>
              <a:tr h="10080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-RU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Длина серии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280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280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-RU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1" lang="ru-RU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Код белой подстроки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280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-RU" sz="18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Код черной подстроки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28080">
                      <a:solidFill>
                        <a:srgbClr val="000000"/>
                      </a:solidFill>
                      <a:prstDash val="solid"/>
                    </a:lnR>
                    <a:lnT w="280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03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24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280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24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00110101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24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0000110111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280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03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24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280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24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00111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24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010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280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03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24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280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24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0111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24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11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280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03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24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280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24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1000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24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10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280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03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24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280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24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1011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24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011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280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03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24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5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280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24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1100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24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0011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280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03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24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6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280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24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1110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24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0010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280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03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24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7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280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24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1111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24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00011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280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Пр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об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ле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мы 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пр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и 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сж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ат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ии</a:t>
            </a:r>
            <a:r>
              <a:rPr b="0" lang="en-GB" sz="3600" spc="-1" strike="noStrike">
                <a:solidFill>
                  <a:schemeClr val="accent1"/>
                </a:solidFill>
                <a:latin typeface="Arial"/>
                <a:ea typeface="Arial"/>
              </a:rPr>
              <a:t> </a:t>
            </a:r>
            <a:r>
              <a:rPr b="0" lang="en-GB" sz="3600" spc="-1" strike="noStrike">
                <a:solidFill>
                  <a:schemeClr val="accent1"/>
                </a:solidFill>
                <a:latin typeface="Arial"/>
                <a:ea typeface="Arial"/>
              </a:rPr>
              <a:t>(1)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439200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Пример, когда часть страницы идет под косым углом + разворот книги темный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sldNum" idx="45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95F9AA7-337E-4E52-8020-F3583C601D48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pic>
        <p:nvPicPr>
          <p:cNvPr id="412" name="Google Shape;837;p49" descr=""/>
          <p:cNvPicPr/>
          <p:nvPr/>
        </p:nvPicPr>
        <p:blipFill>
          <a:blip r:embed="rId1"/>
          <a:stretch/>
        </p:blipFill>
        <p:spPr>
          <a:xfrm>
            <a:off x="4500000" y="1412640"/>
            <a:ext cx="4198680" cy="511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3677ac"/>
                </a:solidFill>
                <a:latin typeface="Arial"/>
                <a:ea typeface="Arial"/>
              </a:rPr>
              <a:t>Типы изображений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ldNum" idx="13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EB2C6B0-90B2-464A-81F3-2A26F0CDE11C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395640" y="1412640"/>
            <a:ext cx="849672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3200" spc="-1" strike="noStrike">
                <a:solidFill>
                  <a:schemeClr val="dk1"/>
                </a:solidFill>
                <a:latin typeface="Arial"/>
                <a:ea typeface="Arial"/>
              </a:rPr>
              <a:t>Векторные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3200" spc="-1" strike="noStrike">
                <a:solidFill>
                  <a:schemeClr val="dk1"/>
                </a:solidFill>
                <a:latin typeface="Arial"/>
                <a:ea typeface="Arial"/>
              </a:rPr>
              <a:t>Растровые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  <a:ea typeface="Arial"/>
              </a:rPr>
              <a:t>Палитровые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chemeClr val="dk1"/>
                </a:solidFill>
                <a:latin typeface="Arial"/>
                <a:ea typeface="Arial"/>
              </a:rPr>
              <a:t>Безпалитровые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В системе цветопредставления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RGB, CMYK, …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В градациях серого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Проблемы при сжатии (2)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333144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Пример факса (часть текста рекомендаций стандарта CCITT) </a:t>
            </a:r>
            <a:br>
              <a:rPr sz="2400"/>
            </a:b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на японском (?) языке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sldNum" idx="46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4C59057-A00A-48B8-A227-2B0E2BDC0DF3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pic>
        <p:nvPicPr>
          <p:cNvPr id="417" name="Google Shape;846;p50" descr=""/>
          <p:cNvPicPr/>
          <p:nvPr/>
        </p:nvPicPr>
        <p:blipFill>
          <a:blip r:embed="rId1"/>
          <a:stretch/>
        </p:blipFill>
        <p:spPr>
          <a:xfrm>
            <a:off x="3806640" y="1557720"/>
            <a:ext cx="5257440" cy="522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3677ac"/>
                </a:solidFill>
                <a:latin typeface="Arial"/>
                <a:ea typeface="Arial"/>
              </a:rPr>
              <a:t>Х</a:t>
            </a:r>
            <a:r>
              <a:rPr b="0" lang="ru-RU" sz="3600" spc="-1" strike="noStrike">
                <a:solidFill>
                  <a:srgbClr val="3677ac"/>
                </a:solidFill>
                <a:latin typeface="Arial"/>
                <a:ea typeface="Arial"/>
              </a:rPr>
              <a:t>а</a:t>
            </a:r>
            <a:r>
              <a:rPr b="0" lang="ru-RU" sz="3600" spc="-1" strike="noStrike">
                <a:solidFill>
                  <a:srgbClr val="3677ac"/>
                </a:solidFill>
                <a:latin typeface="Arial"/>
                <a:ea typeface="Arial"/>
              </a:rPr>
              <a:t>р</a:t>
            </a:r>
            <a:r>
              <a:rPr b="0" lang="ru-RU" sz="3600" spc="-1" strike="noStrike">
                <a:solidFill>
                  <a:srgbClr val="3677ac"/>
                </a:solidFill>
                <a:latin typeface="Arial"/>
                <a:ea typeface="Arial"/>
              </a:rPr>
              <a:t>а</a:t>
            </a:r>
            <a:r>
              <a:rPr b="0" lang="ru-RU" sz="3600" spc="-1" strike="noStrike">
                <a:solidFill>
                  <a:srgbClr val="3677ac"/>
                </a:solidFill>
                <a:latin typeface="Arial"/>
                <a:ea typeface="Arial"/>
              </a:rPr>
              <a:t>к</a:t>
            </a:r>
            <a:r>
              <a:rPr b="0" lang="ru-RU" sz="3600" spc="-1" strike="noStrike">
                <a:solidFill>
                  <a:srgbClr val="3677ac"/>
                </a:solidFill>
                <a:latin typeface="Arial"/>
                <a:ea typeface="Arial"/>
              </a:rPr>
              <a:t>т</a:t>
            </a:r>
            <a:r>
              <a:rPr b="0" lang="ru-RU" sz="3600" spc="-1" strike="noStrike">
                <a:solidFill>
                  <a:srgbClr val="3677ac"/>
                </a:solidFill>
                <a:latin typeface="Arial"/>
                <a:ea typeface="Arial"/>
              </a:rPr>
              <a:t>е</a:t>
            </a:r>
            <a:r>
              <a:rPr b="0" lang="ru-RU" sz="3600" spc="-1" strike="noStrike">
                <a:solidFill>
                  <a:srgbClr val="3677ac"/>
                </a:solidFill>
                <a:latin typeface="Arial"/>
                <a:ea typeface="Arial"/>
              </a:rPr>
              <a:t>р</a:t>
            </a:r>
            <a:r>
              <a:rPr b="0" lang="ru-RU" sz="3600" spc="-1" strike="noStrike">
                <a:solidFill>
                  <a:srgbClr val="3677ac"/>
                </a:solidFill>
                <a:latin typeface="Arial"/>
                <a:ea typeface="Arial"/>
              </a:rPr>
              <a:t>и</a:t>
            </a:r>
            <a:r>
              <a:rPr b="0" lang="ru-RU" sz="3600" spc="-1" strike="noStrike">
                <a:solidFill>
                  <a:srgbClr val="3677ac"/>
                </a:solidFill>
                <a:latin typeface="Arial"/>
                <a:ea typeface="Arial"/>
              </a:rPr>
              <a:t>с</a:t>
            </a:r>
            <a:r>
              <a:rPr b="0" lang="ru-RU" sz="3600" spc="-1" strike="noStrike">
                <a:solidFill>
                  <a:srgbClr val="3677ac"/>
                </a:solidFill>
                <a:latin typeface="Arial"/>
                <a:ea typeface="Arial"/>
              </a:rPr>
              <a:t>т</a:t>
            </a:r>
            <a:r>
              <a:rPr b="0" lang="ru-RU" sz="3600" spc="-1" strike="noStrike">
                <a:solidFill>
                  <a:srgbClr val="3677ac"/>
                </a:solidFill>
                <a:latin typeface="Arial"/>
                <a:ea typeface="Arial"/>
              </a:rPr>
              <a:t>и</a:t>
            </a:r>
            <a:r>
              <a:rPr b="0" lang="ru-RU" sz="3600" spc="-1" strike="noStrike">
                <a:solidFill>
                  <a:srgbClr val="3677ac"/>
                </a:solidFill>
                <a:latin typeface="Arial"/>
                <a:ea typeface="Arial"/>
              </a:rPr>
              <a:t>к</a:t>
            </a:r>
            <a:r>
              <a:rPr b="0" lang="ru-RU" sz="3600" spc="-1" strike="noStrike">
                <a:solidFill>
                  <a:srgbClr val="3677ac"/>
                </a:solidFill>
                <a:latin typeface="Arial"/>
                <a:ea typeface="Arial"/>
              </a:rPr>
              <a:t>и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849672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>
              <a:lnSpc>
                <a:spcPct val="100000"/>
              </a:lnSpc>
              <a:buClr>
                <a:srgbClr val="3677ac"/>
              </a:buClr>
              <a:buFont typeface="Arial"/>
              <a:buChar char="•"/>
            </a:pPr>
            <a:r>
              <a:rPr b="1" lang="ru-RU" sz="2400" spc="-1" strike="noStrike">
                <a:solidFill>
                  <a:schemeClr val="accent1"/>
                </a:solidFill>
                <a:latin typeface="Arial"/>
                <a:ea typeface="Arial"/>
              </a:rPr>
              <a:t>Коэффициенты компрессии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: лучший коэффициент стремится в пределе к 213.(3), средний 2, в худшем случае увеличивает файл в 5 раз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677ac"/>
              </a:buClr>
              <a:buFont typeface="Arial"/>
              <a:buChar char="•"/>
            </a:pPr>
            <a:r>
              <a:rPr b="1" lang="ru-RU" sz="2400" spc="-1" strike="noStrike">
                <a:solidFill>
                  <a:schemeClr val="accent1"/>
                </a:solidFill>
                <a:latin typeface="Arial"/>
                <a:ea typeface="Arial"/>
              </a:rPr>
              <a:t>Класс изображений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: Двухцветные черно-белые изображения, в которых преобладают большие пространства, заполненные белым цветом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677ac"/>
              </a:buClr>
              <a:buFont typeface="Arial"/>
              <a:buChar char="•"/>
            </a:pPr>
            <a:r>
              <a:rPr b="1" lang="ru-RU" sz="2400" spc="-1" strike="noStrike">
                <a:solidFill>
                  <a:schemeClr val="accent1"/>
                </a:solidFill>
                <a:latin typeface="Arial"/>
                <a:ea typeface="Arial"/>
              </a:rPr>
              <a:t>Симметричность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: Близка к 1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677ac"/>
              </a:buClr>
              <a:buFont typeface="Arial"/>
              <a:buChar char="•"/>
            </a:pPr>
            <a:r>
              <a:rPr b="1" lang="ru-RU" sz="2400" spc="-1" strike="noStrike">
                <a:solidFill>
                  <a:schemeClr val="accent1"/>
                </a:solidFill>
                <a:latin typeface="Arial"/>
                <a:ea typeface="Arial"/>
              </a:rPr>
              <a:t>Характерные особенности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: Данный алгоритм чрезвычайно прост в реализации, быстр и может быть легко реализован аппаратно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19044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sldNum" idx="47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2E4BE8F-B59B-4A87-84CB-63F8E0859274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/>
          </p:nvPr>
        </p:nvSpPr>
        <p:spPr>
          <a:xfrm>
            <a:off x="718560" y="4869000"/>
            <a:ext cx="4357800" cy="99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i="1" lang="en-US" sz="2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/>
          </p:nvPr>
        </p:nvSpPr>
        <p:spPr>
          <a:xfrm>
            <a:off x="718560" y="2061000"/>
            <a:ext cx="7835760" cy="196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Фрактальное сжатие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192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Фрактал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  <a:ea typeface="Arial"/>
              </a:rPr>
              <a:t>Wolfgang Beyer / </a:t>
            </a:r>
            <a:r>
              <a:rPr b="0" lang="en-GB" sz="1400" spc="-1" strike="noStrike">
                <a:solidFill>
                  <a:srgbClr val="1f4291"/>
                </a:solidFill>
                <a:latin typeface="Arial"/>
                <a:ea typeface="Arial"/>
                <a:hlinkClick r:id="rId1"/>
              </a:rPr>
              <a:t>wikipedia.org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  <a:ea typeface="Arial"/>
              </a:rPr>
              <a:t>Ivar Leidus / </a:t>
            </a:r>
            <a:r>
              <a:rPr b="0" lang="en-GB" sz="1400" spc="-1" strike="noStrike">
                <a:solidFill>
                  <a:srgbClr val="1f4291"/>
                </a:solidFill>
                <a:latin typeface="Arial"/>
                <a:ea typeface="Arial"/>
                <a:hlinkClick r:id="rId2"/>
              </a:rPr>
              <a:t>wikipedia.org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sldNum" idx="48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ADA81F8-3283-4583-ADB0-37D441852CFF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7" name="Google Shape;1442;g2bf89be5b0a_0_146"/>
          <p:cNvSpPr/>
          <p:nvPr/>
        </p:nvSpPr>
        <p:spPr>
          <a:xfrm>
            <a:off x="642600" y="1355400"/>
            <a:ext cx="8424360" cy="16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PT Sans"/>
              </a:rPr>
              <a:t>Фракта́л (лат. fractus — дробленый, сломанный, разбитый) — объект, в точности или приближённо совпадающий </a:t>
            </a:r>
            <a:br>
              <a:rPr sz="2400"/>
            </a:br>
            <a:r>
              <a:rPr b="0" lang="ru-RU" sz="2400" spc="-1" strike="noStrike">
                <a:solidFill>
                  <a:schemeClr val="dk1"/>
                </a:solidFill>
                <a:latin typeface="Arial"/>
                <a:ea typeface="PT Sans"/>
              </a:rPr>
              <a:t>с частью себя самого, то есть целое имеет ту же форму, что и одна или более частей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8" name="Google Shape;1443;g2bf89be5b0a_0_146" descr=""/>
          <p:cNvPicPr/>
          <p:nvPr/>
        </p:nvPicPr>
        <p:blipFill>
          <a:blip r:embed="rId3"/>
          <a:stretch/>
        </p:blipFill>
        <p:spPr>
          <a:xfrm>
            <a:off x="775440" y="2969640"/>
            <a:ext cx="3723840" cy="2792880"/>
          </a:xfrm>
          <a:prstGeom prst="rect">
            <a:avLst/>
          </a:prstGeom>
          <a:ln w="0">
            <a:noFill/>
          </a:ln>
        </p:spPr>
      </p:pic>
      <p:sp>
        <p:nvSpPr>
          <p:cNvPr id="429" name="Google Shape;1444;g2bf89be5b0a_0_146"/>
          <p:cNvSpPr/>
          <p:nvPr/>
        </p:nvSpPr>
        <p:spPr>
          <a:xfrm>
            <a:off x="442800" y="5756760"/>
            <a:ext cx="438876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16000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  <a:ea typeface="PT Sans"/>
              </a:rPr>
              <a:t>Множество Мандельброта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Google Shape;1445;g2bf89be5b0a_0_146" descr=""/>
          <p:cNvPicPr/>
          <p:nvPr/>
        </p:nvPicPr>
        <p:blipFill>
          <a:blip r:embed="rId4"/>
          <a:srcRect l="0" t="5252" r="0" b="5252"/>
          <a:stretch/>
        </p:blipFill>
        <p:spPr>
          <a:xfrm>
            <a:off x="4921560" y="2969640"/>
            <a:ext cx="3901680" cy="2792880"/>
          </a:xfrm>
          <a:prstGeom prst="rect">
            <a:avLst/>
          </a:prstGeom>
          <a:ln w="0">
            <a:noFill/>
          </a:ln>
        </p:spPr>
      </p:pic>
      <p:sp>
        <p:nvSpPr>
          <p:cNvPr id="431" name="Google Shape;1446;g2bf89be5b0a_0_146"/>
          <p:cNvSpPr/>
          <p:nvPr/>
        </p:nvSpPr>
        <p:spPr>
          <a:xfrm>
            <a:off x="4678200" y="5756760"/>
            <a:ext cx="438876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16000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  <a:ea typeface="PT Sans"/>
              </a:rPr>
              <a:t>Кочан капусты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Фрактальное сжатие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441504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Фрактальное сжатие — алгоритм </a:t>
            </a:r>
            <a:r>
              <a:rPr b="1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с потерей информации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, появившийся в 1992 году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Он использует </a:t>
            </a:r>
            <a:r>
              <a:rPr b="1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аффинные преобразования 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для построения изображений, что позволяет очень компактно задавать сложные структуры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19044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sldNum" idx="49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1817965-40DA-4BAA-9ED5-A741C5FF7FF3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5" name="PlaceHolder 4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57200" indent="-2286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  <a:ea typeface="Arial"/>
              </a:rPr>
              <a:t>Farry / </a:t>
            </a:r>
            <a:r>
              <a:rPr b="0" lang="en-GB" sz="1400" spc="-1" strike="noStrike">
                <a:solidFill>
                  <a:srgbClr val="1f4291"/>
                </a:solidFill>
                <a:latin typeface="Arial"/>
                <a:ea typeface="Arial"/>
                <a:hlinkClick r:id="rId1"/>
              </a:rPr>
              <a:t>wikipedia.org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6" name="Picture 2" descr=""/>
          <p:cNvPicPr/>
          <p:nvPr/>
        </p:nvPicPr>
        <p:blipFill>
          <a:blip r:embed="rId2"/>
          <a:stretch/>
        </p:blipFill>
        <p:spPr>
          <a:xfrm>
            <a:off x="5067000" y="1684800"/>
            <a:ext cx="3488040" cy="3488040"/>
          </a:xfrm>
          <a:prstGeom prst="rect">
            <a:avLst/>
          </a:prstGeom>
          <a:ln w="0">
            <a:noFill/>
          </a:ln>
        </p:spPr>
      </p:pic>
      <p:sp>
        <p:nvSpPr>
          <p:cNvPr id="437" name="Google Shape;1446;g2bf89be5b0a_0_146"/>
          <p:cNvSpPr/>
          <p:nvPr/>
        </p:nvSpPr>
        <p:spPr>
          <a:xfrm>
            <a:off x="4572000" y="5445360"/>
            <a:ext cx="438876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16000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  <a:ea typeface="PT Sans"/>
              </a:rPr>
              <a:t>Папоротник Барнсли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Пример самоподобия (1)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441504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Папоротник Барнсли задается четырьмя аффинными преобразованиями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Изображение имеет четыре области, каждая </a:t>
            </a:r>
            <a:br>
              <a:rPr sz="2400"/>
            </a:b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из которых подобна изображению, и их объединение покрывает все изображение (стебель, листья)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sldNum" idx="50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CFD8583-DC5D-476F-8CC0-4C4BB4CDD981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57200" indent="-2286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  <a:ea typeface="Arial"/>
              </a:rPr>
              <a:t>Farry / </a:t>
            </a:r>
            <a:r>
              <a:rPr b="0" lang="en-GB" sz="1400" spc="-1" strike="noStrike">
                <a:solidFill>
                  <a:srgbClr val="1f4291"/>
                </a:solidFill>
                <a:latin typeface="Arial"/>
                <a:ea typeface="Arial"/>
                <a:hlinkClick r:id="rId1"/>
              </a:rPr>
              <a:t>wikipedia.org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2" name="Picture 2" descr=""/>
          <p:cNvPicPr/>
          <p:nvPr/>
        </p:nvPicPr>
        <p:blipFill>
          <a:blip r:embed="rId2"/>
          <a:stretch/>
        </p:blipFill>
        <p:spPr>
          <a:xfrm>
            <a:off x="5067000" y="1684800"/>
            <a:ext cx="3488040" cy="3488040"/>
          </a:xfrm>
          <a:prstGeom prst="rect">
            <a:avLst/>
          </a:prstGeom>
          <a:ln w="0">
            <a:noFill/>
          </a:ln>
        </p:spPr>
      </p:pic>
      <p:sp>
        <p:nvSpPr>
          <p:cNvPr id="443" name="Google Shape;1446;g2bf89be5b0a_0_146"/>
          <p:cNvSpPr/>
          <p:nvPr/>
        </p:nvSpPr>
        <p:spPr>
          <a:xfrm>
            <a:off x="4572000" y="5445360"/>
            <a:ext cx="438876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16000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3a3a3a"/>
                </a:solidFill>
                <a:latin typeface="Arial"/>
                <a:ea typeface="PT Sans"/>
              </a:rPr>
              <a:t>Папоротник Барнсли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Овал 4"/>
          <p:cNvSpPr/>
          <p:nvPr/>
        </p:nvSpPr>
        <p:spPr>
          <a:xfrm>
            <a:off x="6175800" y="1684800"/>
            <a:ext cx="1758600" cy="2242440"/>
          </a:xfrm>
          <a:prstGeom prst="ellipse">
            <a:avLst/>
          </a:prstGeom>
          <a:noFill/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ru-RU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445" name="Овал 5"/>
          <p:cNvSpPr/>
          <p:nvPr/>
        </p:nvSpPr>
        <p:spPr>
          <a:xfrm>
            <a:off x="6572520" y="3927600"/>
            <a:ext cx="1758600" cy="909360"/>
          </a:xfrm>
          <a:prstGeom prst="ellipse">
            <a:avLst/>
          </a:prstGeom>
          <a:noFill/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ru-RU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446" name="Овал 7"/>
          <p:cNvSpPr/>
          <p:nvPr/>
        </p:nvSpPr>
        <p:spPr>
          <a:xfrm>
            <a:off x="5207760" y="3741120"/>
            <a:ext cx="1758600" cy="829440"/>
          </a:xfrm>
          <a:prstGeom prst="ellipse">
            <a:avLst/>
          </a:prstGeom>
          <a:noFill/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ru-RU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447" name="Овал 8"/>
          <p:cNvSpPr/>
          <p:nvPr/>
        </p:nvSpPr>
        <p:spPr>
          <a:xfrm>
            <a:off x="6449760" y="4365000"/>
            <a:ext cx="419040" cy="728640"/>
          </a:xfrm>
          <a:prstGeom prst="ellipse">
            <a:avLst/>
          </a:prstGeom>
          <a:noFill/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ru-RU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Пр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им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ер 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са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мо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по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до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би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я 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(2)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sldNum" idx="51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F51C1F4-651E-4B66-B2D6-5C56D8EB534B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 u="sng">
                <a:solidFill>
                  <a:schemeClr val="dk1"/>
                </a:solidFill>
                <a:uFillTx/>
                <a:latin typeface="Arial"/>
                <a:ea typeface="Arial"/>
                <a:hlinkClick r:id="rId1"/>
              </a:rPr>
              <a:t>Compression.ru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51" name="Google Shape;1477;p84"/>
          <p:cNvGraphicFramePr/>
          <p:nvPr/>
        </p:nvGraphicFramePr>
        <p:xfrm>
          <a:off x="1105920" y="2410200"/>
          <a:ext cx="3387240" cy="3296880"/>
        </p:xfrm>
        <a:graphic>
          <a:graphicData uri="http://schemas.openxmlformats.org/presentationml/2006/ole">
            <p:oleObj progId="Word.Document.8" r:id="rId2" spid="">
              <p:embed/>
              <p:pic>
                <p:nvPicPr>
                  <p:cNvPr id="452" name="Google Shape;1477;p84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105920" y="2410200"/>
                    <a:ext cx="3387240" cy="329688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graphicFrame>
        <p:nvGraphicFramePr>
          <p:cNvPr id="453" name="Google Shape;1478;p84"/>
          <p:cNvGraphicFramePr/>
          <p:nvPr/>
        </p:nvGraphicFramePr>
        <p:xfrm>
          <a:off x="4744440" y="2410200"/>
          <a:ext cx="3273120" cy="3292200"/>
        </p:xfrm>
        <a:graphic>
          <a:graphicData uri="http://schemas.openxmlformats.org/presentationml/2006/ole">
            <p:oleObj progId="Word.Document.8" r:id="rId4" spid="">
              <p:embed/>
              <p:pic>
                <p:nvPicPr>
                  <p:cNvPr id="454" name="Google Shape;1478;p84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4744440" y="2410200"/>
                    <a:ext cx="3273120" cy="32922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graphicFrame>
        <p:nvGraphicFramePr>
          <p:cNvPr id="455" name="Google Shape;1479;p84"/>
          <p:cNvGraphicFramePr/>
          <p:nvPr/>
        </p:nvGraphicFramePr>
        <p:xfrm>
          <a:off x="1791720" y="4980240"/>
          <a:ext cx="3531960" cy="382320"/>
        </p:xfrm>
        <a:graphic>
          <a:graphicData uri="http://schemas.openxmlformats.org/presentationml/2006/ole">
            <p:oleObj progId="Word.Document.8" r:id="rId6" spid="">
              <p:embed/>
              <p:pic>
                <p:nvPicPr>
                  <p:cNvPr id="456" name="Google Shape;1479;p84" descr=""/>
                  <p:cNvPicPr/>
                  <p:nvPr/>
                </p:nvPicPr>
                <p:blipFill>
                  <a:blip r:embed="rId7"/>
                  <a:stretch/>
                </p:blipFill>
                <p:spPr>
                  <a:xfrm>
                    <a:off x="1791720" y="4980240"/>
                    <a:ext cx="3531960" cy="3823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457" name="PlaceHolder 4"/>
          <p:cNvSpPr>
            <a:spLocks noGrp="1"/>
          </p:cNvSpPr>
          <p:nvPr>
            <p:ph/>
          </p:nvPr>
        </p:nvSpPr>
        <p:spPr>
          <a:xfrm>
            <a:off x="395640" y="1412640"/>
            <a:ext cx="845064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	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Сжатие осуществляется за счет поиска самоподобных участков в изображении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1452;p82"/>
          <p:cNvSpPr/>
          <p:nvPr/>
        </p:nvSpPr>
        <p:spPr>
          <a:xfrm>
            <a:off x="395640" y="1412640"/>
            <a:ext cx="8450640" cy="468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Для перевода участков один в другой используется аффинное преобразование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Идея 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фракта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льного 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алгорит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ма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 type="sldNum" idx="52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A846DC5-4BC7-45B3-A571-4091418A0671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pic>
        <p:nvPicPr>
          <p:cNvPr id="462" name="Google Shape;1489;p85" descr=""/>
          <p:cNvPicPr/>
          <p:nvPr/>
        </p:nvPicPr>
        <p:blipFill>
          <a:blip r:embed="rId1"/>
          <a:stretch/>
        </p:blipFill>
        <p:spPr>
          <a:xfrm>
            <a:off x="2286720" y="4726440"/>
            <a:ext cx="4570200" cy="1247400"/>
          </a:xfrm>
          <a:prstGeom prst="rect">
            <a:avLst/>
          </a:prstGeom>
          <a:ln w="0">
            <a:noFill/>
          </a:ln>
        </p:spPr>
      </p:pic>
      <p:grpSp>
        <p:nvGrpSpPr>
          <p:cNvPr id="463" name="Google Shape;1490;p85"/>
          <p:cNvGrpSpPr/>
          <p:nvPr/>
        </p:nvGrpSpPr>
        <p:grpSpPr>
          <a:xfrm>
            <a:off x="2088000" y="2421000"/>
            <a:ext cx="4953240" cy="2286000"/>
            <a:chOff x="2088000" y="2421000"/>
            <a:chExt cx="4953240" cy="2286000"/>
          </a:xfrm>
        </p:grpSpPr>
        <p:sp>
          <p:nvSpPr>
            <p:cNvPr id="464" name="Google Shape;1491;p85"/>
            <p:cNvSpPr/>
            <p:nvPr/>
          </p:nvSpPr>
          <p:spPr>
            <a:xfrm>
              <a:off x="4617720" y="2421360"/>
              <a:ext cx="2423520" cy="2285640"/>
            </a:xfrm>
            <a:prstGeom prst="rect">
              <a:avLst/>
            </a:prstGeom>
            <a:solidFill>
              <a:schemeClr val="l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4400" spc="-1" strike="noStrike">
                <a:solidFill>
                  <a:schemeClr val="dk1"/>
                </a:solidFill>
                <a:latin typeface="Arial"/>
                <a:ea typeface="Arial"/>
              </a:endParaRPr>
            </a:p>
          </p:txBody>
        </p:sp>
        <p:grpSp>
          <p:nvGrpSpPr>
            <p:cNvPr id="465" name="Google Shape;1492;p85"/>
            <p:cNvGrpSpPr/>
            <p:nvPr/>
          </p:nvGrpSpPr>
          <p:grpSpPr>
            <a:xfrm>
              <a:off x="2088000" y="2421000"/>
              <a:ext cx="2371320" cy="2286000"/>
              <a:chOff x="2088000" y="2421000"/>
              <a:chExt cx="2371320" cy="2286000"/>
            </a:xfrm>
          </p:grpSpPr>
          <p:sp>
            <p:nvSpPr>
              <p:cNvPr id="466" name="Google Shape;1493;p85"/>
              <p:cNvSpPr/>
              <p:nvPr/>
            </p:nvSpPr>
            <p:spPr>
              <a:xfrm>
                <a:off x="2088360" y="2421360"/>
                <a:ext cx="2370600" cy="2285640"/>
              </a:xfrm>
              <a:prstGeom prst="rect">
                <a:avLst/>
              </a:prstGeom>
              <a:solidFill>
                <a:schemeClr val="lt1"/>
              </a:solidFill>
              <a:ln w="2540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chemeClr val="dk1"/>
                  </a:solidFill>
                  <a:latin typeface="Arial"/>
                  <a:ea typeface="Arial"/>
                </a:endParaRPr>
              </a:p>
            </p:txBody>
          </p:sp>
          <p:cxnSp>
            <p:nvCxnSpPr>
              <p:cNvPr id="467" name="Google Shape;1494;p85"/>
              <p:cNvCxnSpPr/>
              <p:nvPr/>
            </p:nvCxnSpPr>
            <p:spPr>
              <a:xfrm>
                <a:off x="2088000" y="2675160"/>
                <a:ext cx="2371680" cy="36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468" name="Google Shape;1495;p85"/>
              <p:cNvCxnSpPr/>
              <p:nvPr/>
            </p:nvCxnSpPr>
            <p:spPr>
              <a:xfrm>
                <a:off x="2088000" y="2928960"/>
                <a:ext cx="2371680" cy="36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469" name="Google Shape;1496;p85"/>
              <p:cNvCxnSpPr/>
              <p:nvPr/>
            </p:nvCxnSpPr>
            <p:spPr>
              <a:xfrm>
                <a:off x="2088000" y="3183120"/>
                <a:ext cx="2371680" cy="36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470" name="Google Shape;1497;p85"/>
              <p:cNvCxnSpPr/>
              <p:nvPr/>
            </p:nvCxnSpPr>
            <p:spPr>
              <a:xfrm>
                <a:off x="2088000" y="3436920"/>
                <a:ext cx="2371680" cy="36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471" name="Google Shape;1498;p85"/>
              <p:cNvCxnSpPr/>
              <p:nvPr/>
            </p:nvCxnSpPr>
            <p:spPr>
              <a:xfrm>
                <a:off x="2088000" y="3691080"/>
                <a:ext cx="2371680" cy="36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472" name="Google Shape;1499;p85"/>
              <p:cNvCxnSpPr/>
              <p:nvPr/>
            </p:nvCxnSpPr>
            <p:spPr>
              <a:xfrm>
                <a:off x="2088000" y="3944880"/>
                <a:ext cx="2371680" cy="36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473" name="Google Shape;1500;p85"/>
              <p:cNvCxnSpPr/>
              <p:nvPr/>
            </p:nvCxnSpPr>
            <p:spPr>
              <a:xfrm>
                <a:off x="2088000" y="4199040"/>
                <a:ext cx="2371680" cy="36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474" name="Google Shape;1501;p85"/>
              <p:cNvCxnSpPr/>
              <p:nvPr/>
            </p:nvCxnSpPr>
            <p:spPr>
              <a:xfrm>
                <a:off x="2088000" y="4453200"/>
                <a:ext cx="2371680" cy="36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475" name="Google Shape;1502;p85"/>
              <p:cNvCxnSpPr/>
              <p:nvPr/>
            </p:nvCxnSpPr>
            <p:spPr>
              <a:xfrm>
                <a:off x="2351520" y="2421000"/>
                <a:ext cx="360" cy="228636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476" name="Google Shape;1503;p85"/>
              <p:cNvCxnSpPr/>
              <p:nvPr/>
            </p:nvCxnSpPr>
            <p:spPr>
              <a:xfrm>
                <a:off x="2615040" y="2421000"/>
                <a:ext cx="360" cy="228636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477" name="Google Shape;1504;p85"/>
              <p:cNvCxnSpPr/>
              <p:nvPr/>
            </p:nvCxnSpPr>
            <p:spPr>
              <a:xfrm>
                <a:off x="2878560" y="2421000"/>
                <a:ext cx="360" cy="228636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478" name="Google Shape;1505;p85"/>
              <p:cNvCxnSpPr/>
              <p:nvPr/>
            </p:nvCxnSpPr>
            <p:spPr>
              <a:xfrm>
                <a:off x="3142080" y="2421000"/>
                <a:ext cx="360" cy="228636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479" name="Google Shape;1506;p85"/>
              <p:cNvCxnSpPr/>
              <p:nvPr/>
            </p:nvCxnSpPr>
            <p:spPr>
              <a:xfrm>
                <a:off x="3405600" y="2421000"/>
                <a:ext cx="360" cy="228636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480" name="Google Shape;1507;p85"/>
              <p:cNvCxnSpPr/>
              <p:nvPr/>
            </p:nvCxnSpPr>
            <p:spPr>
              <a:xfrm>
                <a:off x="3668760" y="2421000"/>
                <a:ext cx="360" cy="228636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481" name="Google Shape;1508;p85"/>
              <p:cNvCxnSpPr/>
              <p:nvPr/>
            </p:nvCxnSpPr>
            <p:spPr>
              <a:xfrm>
                <a:off x="3932280" y="2421000"/>
                <a:ext cx="360" cy="228636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482" name="Google Shape;1509;p85"/>
              <p:cNvCxnSpPr/>
              <p:nvPr/>
            </p:nvCxnSpPr>
            <p:spPr>
              <a:xfrm>
                <a:off x="4195800" y="2421000"/>
                <a:ext cx="360" cy="228636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</p:grpSp>
        <p:sp>
          <p:nvSpPr>
            <p:cNvPr id="483" name="Google Shape;1510;p85"/>
            <p:cNvSpPr/>
            <p:nvPr/>
          </p:nvSpPr>
          <p:spPr>
            <a:xfrm>
              <a:off x="2615400" y="3183120"/>
              <a:ext cx="263160" cy="253800"/>
            </a:xfrm>
            <a:prstGeom prst="rect">
              <a:avLst/>
            </a:prstGeom>
            <a:solidFill>
              <a:schemeClr val="l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chemeClr val="dk1"/>
                </a:solidFill>
                <a:latin typeface="Arial"/>
                <a:ea typeface="Arial"/>
              </a:endParaRPr>
            </a:p>
          </p:txBody>
        </p:sp>
        <p:grpSp>
          <p:nvGrpSpPr>
            <p:cNvPr id="484" name="Google Shape;1511;p85"/>
            <p:cNvGrpSpPr/>
            <p:nvPr/>
          </p:nvGrpSpPr>
          <p:grpSpPr>
            <a:xfrm>
              <a:off x="2773080" y="2421360"/>
              <a:ext cx="2371320" cy="863280"/>
              <a:chOff x="2773080" y="2421360"/>
              <a:chExt cx="2371320" cy="863280"/>
            </a:xfrm>
          </p:grpSpPr>
          <p:sp>
            <p:nvSpPr>
              <p:cNvPr id="485" name="Google Shape;1512;p85"/>
              <p:cNvSpPr/>
              <p:nvPr/>
            </p:nvSpPr>
            <p:spPr>
              <a:xfrm>
                <a:off x="4617720" y="2421360"/>
                <a:ext cx="526680" cy="507600"/>
              </a:xfrm>
              <a:prstGeom prst="rect">
                <a:avLst/>
              </a:prstGeom>
              <a:solidFill>
                <a:schemeClr val="lt1"/>
              </a:solidFill>
              <a:ln w="2540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chemeClr val="dk1"/>
                  </a:solidFill>
                  <a:latin typeface="Arial"/>
                  <a:ea typeface="Arial"/>
                </a:endParaRPr>
              </a:p>
            </p:txBody>
          </p:sp>
          <p:cxnSp>
            <p:nvCxnSpPr>
              <p:cNvPr id="486" name="Google Shape;1513;p85"/>
              <p:cNvCxnSpPr/>
              <p:nvPr/>
            </p:nvCxnSpPr>
            <p:spPr>
              <a:xfrm flipV="1">
                <a:off x="2773080" y="2776680"/>
                <a:ext cx="2055240" cy="50832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  <a:tailEnd len="med" type="triangle" w="med"/>
              </a:ln>
            </p:spPr>
          </p:cxn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/>
          </p:nvPr>
        </p:nvSpPr>
        <p:spPr>
          <a:xfrm>
            <a:off x="718560" y="2061000"/>
            <a:ext cx="7835400" cy="196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Система итерируемых функций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Двумерное аффинное преобразование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 type="sldNum" idx="53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A5252E5-C51F-4986-914C-C6A6F4BC3D36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491" name="PlaceHolder 4"/>
          <p:cNvSpPr>
            <a:spLocks noGrp="1"/>
          </p:cNvSpPr>
          <p:nvPr>
            <p:ph/>
          </p:nvPr>
        </p:nvSpPr>
        <p:spPr>
          <a:xfrm>
            <a:off x="395640" y="1380960"/>
            <a:ext cx="8634240" cy="433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Определение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Преобразование 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w: R</a:t>
            </a:r>
            <a:r>
              <a:rPr b="0" i="1" lang="en-GB" sz="2400" spc="-1" strike="noStrike" baseline="30000">
                <a:solidFill>
                  <a:schemeClr val="dk1"/>
                </a:solidFill>
                <a:latin typeface="Times New Roman"/>
                <a:ea typeface="Arial"/>
              </a:rPr>
              <a:t>2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→R</a:t>
            </a:r>
            <a:r>
              <a:rPr b="0" i="1" lang="en-GB" sz="2400" spc="-1" strike="noStrike" baseline="30000">
                <a:solidFill>
                  <a:schemeClr val="dk1"/>
                </a:solidFill>
                <a:latin typeface="Times New Roman"/>
                <a:ea typeface="Arial"/>
              </a:rPr>
              <a:t>2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, представимое в виде 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2160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2160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	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     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где 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a, b, c, d, e, f 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— 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действительные числа, </a:t>
            </a:r>
            <a:br>
              <a:rPr sz="2400"/>
            </a:b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     называется </a:t>
            </a:r>
            <a:r>
              <a:rPr b="0" lang="ru-RU" sz="2400" spc="-1" strike="noStrike" u="sng">
                <a:solidFill>
                  <a:schemeClr val="dk1"/>
                </a:solidFill>
                <a:uFillTx/>
                <a:latin typeface="Arial"/>
                <a:ea typeface="Arial"/>
              </a:rPr>
              <a:t>двумерным аффинным преобразованием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2" name="Google Shape;1523;p86" descr=""/>
          <p:cNvPicPr/>
          <p:nvPr/>
        </p:nvPicPr>
        <p:blipFill>
          <a:blip r:embed="rId1"/>
          <a:stretch/>
        </p:blipFill>
        <p:spPr>
          <a:xfrm>
            <a:off x="2395080" y="2612520"/>
            <a:ext cx="5128920" cy="108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Чувствительность</a:t>
            </a:r>
            <a:r>
              <a:rPr b="0" lang="en-GB" sz="3600" spc="-1" strike="noStrike">
                <a:solidFill>
                  <a:schemeClr val="accent1"/>
                </a:solidFill>
                <a:latin typeface="Arial"/>
                <a:ea typeface="Arial"/>
              </a:rPr>
              <a:t> 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глаза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ldNum" idx="14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26E6F60-C94C-40B8-98EE-2D349ADB6828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136" name="Google Shape;121;p6"/>
          <p:cNvGrpSpPr/>
          <p:nvPr/>
        </p:nvGrpSpPr>
        <p:grpSpPr>
          <a:xfrm>
            <a:off x="90000" y="1556640"/>
            <a:ext cx="8963640" cy="4641120"/>
            <a:chOff x="90000" y="1556640"/>
            <a:chExt cx="8963640" cy="4641120"/>
          </a:xfrm>
        </p:grpSpPr>
        <p:sp>
          <p:nvSpPr>
            <p:cNvPr id="137" name="Google Shape;122;p6"/>
            <p:cNvSpPr/>
            <p:nvPr/>
          </p:nvSpPr>
          <p:spPr>
            <a:xfrm>
              <a:off x="90000" y="1556640"/>
              <a:ext cx="8757360" cy="464112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chemeClr val="dk1"/>
                </a:solidFill>
                <a:latin typeface="Arial"/>
                <a:ea typeface="Arial"/>
              </a:endParaRPr>
            </a:p>
          </p:txBody>
        </p:sp>
        <p:cxnSp>
          <p:nvCxnSpPr>
            <p:cNvPr id="138" name="Google Shape;123;p6"/>
            <p:cNvCxnSpPr/>
            <p:nvPr/>
          </p:nvCxnSpPr>
          <p:spPr>
            <a:xfrm flipV="1">
              <a:off x="615240" y="1644120"/>
              <a:ext cx="2160" cy="3853800"/>
            </a:xfrm>
            <a:prstGeom prst="straightConnector1">
              <a:avLst/>
            </a:prstGeom>
            <a:ln w="25400">
              <a:solidFill>
                <a:srgbClr val="000000"/>
              </a:solidFill>
              <a:round/>
              <a:tailEnd len="med" type="triangle" w="med"/>
            </a:ln>
          </p:spPr>
        </p:cxnSp>
        <p:cxnSp>
          <p:nvCxnSpPr>
            <p:cNvPr id="139" name="Google Shape;124;p6"/>
            <p:cNvCxnSpPr/>
            <p:nvPr/>
          </p:nvCxnSpPr>
          <p:spPr>
            <a:xfrm>
              <a:off x="615240" y="5497560"/>
              <a:ext cx="779472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round/>
              <a:tailEnd len="med" type="triangle" w="med"/>
            </a:ln>
          </p:spPr>
        </p:cxnSp>
        <p:sp>
          <p:nvSpPr>
            <p:cNvPr id="140" name="Google Shape;125;p6"/>
            <p:cNvSpPr/>
            <p:nvPr/>
          </p:nvSpPr>
          <p:spPr>
            <a:xfrm>
              <a:off x="440280" y="5585400"/>
              <a:ext cx="125676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800" spc="-1" strike="noStrike">
                  <a:solidFill>
                    <a:schemeClr val="dk1"/>
                  </a:solidFill>
                  <a:latin typeface="Arial"/>
                  <a:ea typeface="Arial"/>
                </a:rPr>
                <a:t>400 нм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41" name="Google Shape;126;p6"/>
            <p:cNvCxnSpPr/>
            <p:nvPr/>
          </p:nvCxnSpPr>
          <p:spPr>
            <a:xfrm>
              <a:off x="615240" y="5497560"/>
              <a:ext cx="360" cy="175680"/>
            </a:xfrm>
            <a:prstGeom prst="straightConnector1">
              <a:avLst/>
            </a:prstGeom>
            <a:ln w="25400">
              <a:solidFill>
                <a:srgbClr val="000000"/>
              </a:solidFill>
              <a:round/>
            </a:ln>
          </p:spPr>
        </p:cxnSp>
        <p:grpSp>
          <p:nvGrpSpPr>
            <p:cNvPr id="142" name="Google Shape;127;p6"/>
            <p:cNvGrpSpPr/>
            <p:nvPr/>
          </p:nvGrpSpPr>
          <p:grpSpPr>
            <a:xfrm>
              <a:off x="878040" y="5497560"/>
              <a:ext cx="7356600" cy="175320"/>
              <a:chOff x="878040" y="5497560"/>
              <a:chExt cx="7356600" cy="175320"/>
            </a:xfrm>
          </p:grpSpPr>
          <p:cxnSp>
            <p:nvCxnSpPr>
              <p:cNvPr id="143" name="Google Shape;128;p6"/>
              <p:cNvCxnSpPr/>
              <p:nvPr/>
            </p:nvCxnSpPr>
            <p:spPr>
              <a:xfrm>
                <a:off x="3161160" y="5497560"/>
                <a:ext cx="360" cy="17568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44" name="Google Shape;129;p6"/>
              <p:cNvCxnSpPr/>
              <p:nvPr/>
            </p:nvCxnSpPr>
            <p:spPr>
              <a:xfrm>
                <a:off x="878040" y="5497560"/>
                <a:ext cx="360" cy="878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45" name="Google Shape;130;p6"/>
              <p:cNvCxnSpPr/>
              <p:nvPr/>
            </p:nvCxnSpPr>
            <p:spPr>
              <a:xfrm>
                <a:off x="1131840" y="5497560"/>
                <a:ext cx="360" cy="878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46" name="Google Shape;131;p6"/>
              <p:cNvCxnSpPr/>
              <p:nvPr/>
            </p:nvCxnSpPr>
            <p:spPr>
              <a:xfrm>
                <a:off x="1385280" y="5497560"/>
                <a:ext cx="360" cy="878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47" name="Google Shape;132;p6"/>
              <p:cNvCxnSpPr/>
              <p:nvPr/>
            </p:nvCxnSpPr>
            <p:spPr>
              <a:xfrm>
                <a:off x="1639080" y="5497560"/>
                <a:ext cx="360" cy="878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48" name="Google Shape;133;p6"/>
              <p:cNvCxnSpPr/>
              <p:nvPr/>
            </p:nvCxnSpPr>
            <p:spPr>
              <a:xfrm>
                <a:off x="1892880" y="5497560"/>
                <a:ext cx="360" cy="878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49" name="Google Shape;134;p6"/>
              <p:cNvCxnSpPr/>
              <p:nvPr/>
            </p:nvCxnSpPr>
            <p:spPr>
              <a:xfrm>
                <a:off x="2146320" y="5497560"/>
                <a:ext cx="360" cy="878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50" name="Google Shape;135;p6"/>
              <p:cNvCxnSpPr/>
              <p:nvPr/>
            </p:nvCxnSpPr>
            <p:spPr>
              <a:xfrm>
                <a:off x="2400120" y="5497560"/>
                <a:ext cx="360" cy="878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51" name="Google Shape;136;p6"/>
              <p:cNvCxnSpPr/>
              <p:nvPr/>
            </p:nvCxnSpPr>
            <p:spPr>
              <a:xfrm>
                <a:off x="2653920" y="5497560"/>
                <a:ext cx="360" cy="878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52" name="Google Shape;137;p6"/>
              <p:cNvCxnSpPr/>
              <p:nvPr/>
            </p:nvCxnSpPr>
            <p:spPr>
              <a:xfrm>
                <a:off x="2907360" y="5497560"/>
                <a:ext cx="360" cy="878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53" name="Google Shape;138;p6"/>
              <p:cNvCxnSpPr/>
              <p:nvPr/>
            </p:nvCxnSpPr>
            <p:spPr>
              <a:xfrm>
                <a:off x="5697720" y="5497560"/>
                <a:ext cx="360" cy="17568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54" name="Google Shape;139;p6"/>
              <p:cNvCxnSpPr/>
              <p:nvPr/>
            </p:nvCxnSpPr>
            <p:spPr>
              <a:xfrm>
                <a:off x="3414960" y="5497560"/>
                <a:ext cx="360" cy="878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55" name="Google Shape;140;p6"/>
              <p:cNvCxnSpPr/>
              <p:nvPr/>
            </p:nvCxnSpPr>
            <p:spPr>
              <a:xfrm>
                <a:off x="3668400" y="5497560"/>
                <a:ext cx="360" cy="878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56" name="Google Shape;141;p6"/>
              <p:cNvCxnSpPr/>
              <p:nvPr/>
            </p:nvCxnSpPr>
            <p:spPr>
              <a:xfrm>
                <a:off x="3922200" y="5497560"/>
                <a:ext cx="360" cy="878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57" name="Google Shape;142;p6"/>
              <p:cNvCxnSpPr/>
              <p:nvPr/>
            </p:nvCxnSpPr>
            <p:spPr>
              <a:xfrm>
                <a:off x="4175640" y="5497560"/>
                <a:ext cx="360" cy="878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58" name="Google Shape;143;p6"/>
              <p:cNvCxnSpPr/>
              <p:nvPr/>
            </p:nvCxnSpPr>
            <p:spPr>
              <a:xfrm>
                <a:off x="4429440" y="5497560"/>
                <a:ext cx="360" cy="878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59" name="Google Shape;144;p6"/>
              <p:cNvCxnSpPr/>
              <p:nvPr/>
            </p:nvCxnSpPr>
            <p:spPr>
              <a:xfrm>
                <a:off x="4683240" y="5497560"/>
                <a:ext cx="360" cy="878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60" name="Google Shape;145;p6"/>
              <p:cNvCxnSpPr/>
              <p:nvPr/>
            </p:nvCxnSpPr>
            <p:spPr>
              <a:xfrm>
                <a:off x="4936680" y="5497560"/>
                <a:ext cx="360" cy="878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61" name="Google Shape;146;p6"/>
              <p:cNvCxnSpPr/>
              <p:nvPr/>
            </p:nvCxnSpPr>
            <p:spPr>
              <a:xfrm>
                <a:off x="5190480" y="5497560"/>
                <a:ext cx="360" cy="878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62" name="Google Shape;147;p6"/>
              <p:cNvCxnSpPr/>
              <p:nvPr/>
            </p:nvCxnSpPr>
            <p:spPr>
              <a:xfrm>
                <a:off x="5444280" y="5497560"/>
                <a:ext cx="360" cy="878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63" name="Google Shape;148;p6"/>
              <p:cNvCxnSpPr/>
              <p:nvPr/>
            </p:nvCxnSpPr>
            <p:spPr>
              <a:xfrm>
                <a:off x="8234640" y="5497560"/>
                <a:ext cx="360" cy="17568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64" name="Google Shape;149;p6"/>
              <p:cNvCxnSpPr/>
              <p:nvPr/>
            </p:nvCxnSpPr>
            <p:spPr>
              <a:xfrm>
                <a:off x="5951520" y="5497560"/>
                <a:ext cx="360" cy="878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65" name="Google Shape;150;p6"/>
              <p:cNvCxnSpPr/>
              <p:nvPr/>
            </p:nvCxnSpPr>
            <p:spPr>
              <a:xfrm>
                <a:off x="6205320" y="5497560"/>
                <a:ext cx="360" cy="878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66" name="Google Shape;151;p6"/>
              <p:cNvCxnSpPr/>
              <p:nvPr/>
            </p:nvCxnSpPr>
            <p:spPr>
              <a:xfrm>
                <a:off x="6458760" y="5497560"/>
                <a:ext cx="360" cy="878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67" name="Google Shape;152;p6"/>
              <p:cNvCxnSpPr/>
              <p:nvPr/>
            </p:nvCxnSpPr>
            <p:spPr>
              <a:xfrm>
                <a:off x="6712560" y="5497560"/>
                <a:ext cx="360" cy="878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68" name="Google Shape;153;p6"/>
              <p:cNvCxnSpPr/>
              <p:nvPr/>
            </p:nvCxnSpPr>
            <p:spPr>
              <a:xfrm>
                <a:off x="6966360" y="5497560"/>
                <a:ext cx="360" cy="878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69" name="Google Shape;154;p6"/>
              <p:cNvCxnSpPr/>
              <p:nvPr/>
            </p:nvCxnSpPr>
            <p:spPr>
              <a:xfrm>
                <a:off x="7219800" y="5497560"/>
                <a:ext cx="360" cy="878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70" name="Google Shape;155;p6"/>
              <p:cNvCxnSpPr/>
              <p:nvPr/>
            </p:nvCxnSpPr>
            <p:spPr>
              <a:xfrm>
                <a:off x="7473600" y="5497560"/>
                <a:ext cx="360" cy="878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71" name="Google Shape;156;p6"/>
              <p:cNvCxnSpPr/>
              <p:nvPr/>
            </p:nvCxnSpPr>
            <p:spPr>
              <a:xfrm>
                <a:off x="7727400" y="5497560"/>
                <a:ext cx="360" cy="878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  <p:cxnSp>
            <p:nvCxnSpPr>
              <p:cNvPr id="172" name="Google Shape;157;p6"/>
              <p:cNvCxnSpPr/>
              <p:nvPr/>
            </p:nvCxnSpPr>
            <p:spPr>
              <a:xfrm>
                <a:off x="7980840" y="5497560"/>
                <a:ext cx="360" cy="878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round/>
              </a:ln>
            </p:spPr>
          </p:cxnSp>
        </p:grpSp>
        <p:sp>
          <p:nvSpPr>
            <p:cNvPr id="173" name="Google Shape;158;p6"/>
            <p:cNvSpPr/>
            <p:nvPr/>
          </p:nvSpPr>
          <p:spPr>
            <a:xfrm>
              <a:off x="3067560" y="5585400"/>
              <a:ext cx="125676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800" spc="-1" strike="noStrike">
                  <a:solidFill>
                    <a:schemeClr val="dk1"/>
                  </a:solidFill>
                  <a:latin typeface="Arial"/>
                  <a:ea typeface="Arial"/>
                </a:rPr>
                <a:t>500 нм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4" name="Google Shape;159;p6"/>
            <p:cNvSpPr/>
            <p:nvPr/>
          </p:nvSpPr>
          <p:spPr>
            <a:xfrm>
              <a:off x="5607360" y="5585400"/>
              <a:ext cx="125676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800" spc="-1" strike="noStrike">
                  <a:solidFill>
                    <a:schemeClr val="dk1"/>
                  </a:solidFill>
                  <a:latin typeface="Arial"/>
                  <a:ea typeface="Arial"/>
                </a:rPr>
                <a:t>600 нм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5" name="Google Shape;160;p6"/>
            <p:cNvSpPr/>
            <p:nvPr/>
          </p:nvSpPr>
          <p:spPr>
            <a:xfrm>
              <a:off x="7796880" y="5585400"/>
              <a:ext cx="125676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800" spc="-1" strike="noStrike">
                  <a:solidFill>
                    <a:schemeClr val="dk1"/>
                  </a:solidFill>
                  <a:latin typeface="Arial"/>
                  <a:ea typeface="Arial"/>
                </a:rPr>
                <a:t>700 нм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6" name="Google Shape;161;p6"/>
            <p:cNvSpPr/>
            <p:nvPr/>
          </p:nvSpPr>
          <p:spPr>
            <a:xfrm>
              <a:off x="615600" y="4052880"/>
              <a:ext cx="7587720" cy="1451880"/>
            </a:xfrm>
            <a:custGeom>
              <a:avLst/>
              <a:gdLst>
                <a:gd name="textAreaLeft" fmla="*/ 0 w 7587720"/>
                <a:gd name="textAreaRight" fmla="*/ 7588080 w 7587720"/>
                <a:gd name="textAreaTop" fmla="*/ 0 h 1451880"/>
                <a:gd name="textAreaBottom" fmla="*/ 1452240 h 1451880"/>
              </a:gdLst>
              <a:ahLst/>
              <a:rect l="textAreaLeft" t="textAreaTop" r="textAreaRight" b="textAreaBottom"/>
              <a:pathLst>
                <a:path w="4159" h="796">
                  <a:moveTo>
                    <a:pt x="0" y="792"/>
                  </a:moveTo>
                  <a:cubicBezTo>
                    <a:pt x="172" y="420"/>
                    <a:pt x="344" y="48"/>
                    <a:pt x="576" y="24"/>
                  </a:cubicBezTo>
                  <a:cubicBezTo>
                    <a:pt x="808" y="0"/>
                    <a:pt x="795" y="519"/>
                    <a:pt x="1392" y="648"/>
                  </a:cubicBezTo>
                  <a:cubicBezTo>
                    <a:pt x="1989" y="777"/>
                    <a:pt x="3583" y="765"/>
                    <a:pt x="4159" y="796"/>
                  </a:cubicBezTo>
                </a:path>
              </a:pathLst>
            </a:custGeom>
            <a:noFill/>
            <a:ln w="63500">
              <a:solidFill>
                <a:srgbClr val="0000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chemeClr val="dk1"/>
                </a:solidFill>
                <a:latin typeface="Arial"/>
                <a:ea typeface="Arial"/>
              </a:endParaRPr>
            </a:p>
          </p:txBody>
        </p:sp>
        <p:sp>
          <p:nvSpPr>
            <p:cNvPr id="177" name="Google Shape;162;p6"/>
            <p:cNvSpPr/>
            <p:nvPr/>
          </p:nvSpPr>
          <p:spPr>
            <a:xfrm>
              <a:off x="615600" y="2739240"/>
              <a:ext cx="7619040" cy="2758320"/>
            </a:xfrm>
            <a:custGeom>
              <a:avLst/>
              <a:gdLst>
                <a:gd name="textAreaLeft" fmla="*/ 0 w 7619040"/>
                <a:gd name="textAreaRight" fmla="*/ 7619400 w 7619040"/>
                <a:gd name="textAreaTop" fmla="*/ 0 h 2758320"/>
                <a:gd name="textAreaBottom" fmla="*/ 2758680 h 2758320"/>
              </a:gdLst>
              <a:ahLst/>
              <a:rect l="textAreaLeft" t="textAreaTop" r="textAreaRight" b="textAreaBottom"/>
              <a:pathLst>
                <a:path w="4176" h="1512">
                  <a:moveTo>
                    <a:pt x="0" y="1512"/>
                  </a:moveTo>
                  <a:cubicBezTo>
                    <a:pt x="211" y="1489"/>
                    <a:pt x="930" y="1472"/>
                    <a:pt x="1265" y="1372"/>
                  </a:cubicBezTo>
                  <a:cubicBezTo>
                    <a:pt x="1600" y="1272"/>
                    <a:pt x="1808" y="1119"/>
                    <a:pt x="2010" y="911"/>
                  </a:cubicBezTo>
                  <a:cubicBezTo>
                    <a:pt x="2212" y="703"/>
                    <a:pt x="2312" y="246"/>
                    <a:pt x="2477" y="125"/>
                  </a:cubicBezTo>
                  <a:cubicBezTo>
                    <a:pt x="2642" y="4"/>
                    <a:pt x="2827" y="0"/>
                    <a:pt x="2998" y="187"/>
                  </a:cubicBezTo>
                  <a:cubicBezTo>
                    <a:pt x="3169" y="374"/>
                    <a:pt x="3308" y="1025"/>
                    <a:pt x="3504" y="1246"/>
                  </a:cubicBezTo>
                  <a:cubicBezTo>
                    <a:pt x="3700" y="1467"/>
                    <a:pt x="4036" y="1457"/>
                    <a:pt x="4176" y="1512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chemeClr val="dk1"/>
                </a:solidFill>
                <a:latin typeface="Arial"/>
                <a:ea typeface="Arial"/>
              </a:endParaRPr>
            </a:p>
          </p:txBody>
        </p:sp>
        <p:sp>
          <p:nvSpPr>
            <p:cNvPr id="178" name="Google Shape;163;p6"/>
            <p:cNvSpPr/>
            <p:nvPr/>
          </p:nvSpPr>
          <p:spPr>
            <a:xfrm>
              <a:off x="615600" y="2799360"/>
              <a:ext cx="7619040" cy="2741760"/>
            </a:xfrm>
            <a:custGeom>
              <a:avLst/>
              <a:gdLst>
                <a:gd name="textAreaLeft" fmla="*/ 0 w 7619040"/>
                <a:gd name="textAreaRight" fmla="*/ 7619400 w 7619040"/>
                <a:gd name="textAreaTop" fmla="*/ 0 h 2741760"/>
                <a:gd name="textAreaBottom" fmla="*/ 2742120 h 2741760"/>
              </a:gdLst>
              <a:ahLst/>
              <a:rect l="textAreaLeft" t="textAreaTop" r="textAreaRight" b="textAreaBottom"/>
              <a:pathLst>
                <a:path w="4176" h="1503">
                  <a:moveTo>
                    <a:pt x="0" y="1479"/>
                  </a:moveTo>
                  <a:cubicBezTo>
                    <a:pt x="484" y="1503"/>
                    <a:pt x="1026" y="1503"/>
                    <a:pt x="1344" y="1287"/>
                  </a:cubicBezTo>
                  <a:cubicBezTo>
                    <a:pt x="1662" y="1071"/>
                    <a:pt x="1720" y="372"/>
                    <a:pt x="1908" y="186"/>
                  </a:cubicBezTo>
                  <a:cubicBezTo>
                    <a:pt x="2096" y="0"/>
                    <a:pt x="2283" y="3"/>
                    <a:pt x="2469" y="170"/>
                  </a:cubicBezTo>
                  <a:cubicBezTo>
                    <a:pt x="2655" y="337"/>
                    <a:pt x="2739" y="973"/>
                    <a:pt x="3024" y="1191"/>
                  </a:cubicBezTo>
                  <a:cubicBezTo>
                    <a:pt x="3309" y="1409"/>
                    <a:pt x="3960" y="1447"/>
                    <a:pt x="4176" y="1479"/>
                  </a:cubicBezTo>
                </a:path>
              </a:pathLst>
            </a:custGeom>
            <a:noFill/>
            <a:ln w="63500">
              <a:solidFill>
                <a:srgbClr val="008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chemeClr val="dk1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79" name="Google Shape;202;p8"/>
          <p:cNvSpPr/>
          <p:nvPr/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 u="sng">
                <a:solidFill>
                  <a:schemeClr val="dk1"/>
                </a:solidFill>
                <a:uFillTx/>
                <a:latin typeface="Arial"/>
                <a:ea typeface="Arial"/>
                <a:hlinkClick r:id="rId1"/>
              </a:rPr>
              <a:t>Perscom.ru/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Трехмерное аффинное преобразование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sldNum" idx="54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46B1B46-2B82-4DD4-AAB3-EEE79121CF6E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496" name="PlaceHolder 4"/>
          <p:cNvSpPr>
            <a:spLocks noGrp="1"/>
          </p:cNvSpPr>
          <p:nvPr>
            <p:ph/>
          </p:nvPr>
        </p:nvSpPr>
        <p:spPr>
          <a:xfrm>
            <a:off x="395640" y="1371960"/>
            <a:ext cx="8550000" cy="433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Определение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Преобразование 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w: R</a:t>
            </a:r>
            <a:r>
              <a:rPr b="0" i="1" lang="en-GB" sz="2400" spc="-1" strike="noStrike" baseline="30000">
                <a:solidFill>
                  <a:schemeClr val="dk1"/>
                </a:solidFill>
                <a:latin typeface="Times New Roman"/>
                <a:ea typeface="Arial"/>
              </a:rPr>
              <a:t>3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→R</a:t>
            </a:r>
            <a:r>
              <a:rPr b="0" i="1" lang="en-GB" sz="2400" spc="-1" strike="noStrike" baseline="30000">
                <a:solidFill>
                  <a:schemeClr val="dk1"/>
                </a:solidFill>
                <a:latin typeface="Times New Roman"/>
                <a:ea typeface="Arial"/>
              </a:rPr>
              <a:t>3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, представимое в виде 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2160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2160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	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где 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a, b, c, d, e, f, p, q, r, s, t, u 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—</a:t>
            </a:r>
            <a:r>
              <a:rPr b="0" i="1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действительные числа, называется </a:t>
            </a:r>
            <a:r>
              <a:rPr b="0" lang="ru-RU" sz="2400" spc="-1" strike="noStrike" u="sng">
                <a:solidFill>
                  <a:schemeClr val="dk1"/>
                </a:solidFill>
                <a:uFillTx/>
                <a:latin typeface="Arial"/>
                <a:ea typeface="Arial"/>
              </a:rPr>
              <a:t>трехмерным аффинным преобразованием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7" name="Google Shape;1524;p86" descr=""/>
          <p:cNvPicPr/>
          <p:nvPr/>
        </p:nvPicPr>
        <p:blipFill>
          <a:blip r:embed="rId1"/>
          <a:stretch/>
        </p:blipFill>
        <p:spPr>
          <a:xfrm>
            <a:off x="2553840" y="2466720"/>
            <a:ext cx="4700880" cy="144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Сжимающее преобразование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 type="sldNum" idx="55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DE48632-6925-4102-8E63-891C4F3D1D28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501" name="PlaceHolder 4"/>
          <p:cNvSpPr>
            <a:spLocks noGrp="1"/>
          </p:cNvSpPr>
          <p:nvPr>
            <p:ph/>
          </p:nvPr>
        </p:nvSpPr>
        <p:spPr>
          <a:xfrm>
            <a:off x="395640" y="1371600"/>
            <a:ext cx="86036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Определение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Пусть 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f: X→X</a:t>
            </a:r>
            <a:r>
              <a:rPr b="0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 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— преобразование в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пространстве </a:t>
            </a:r>
            <a:r>
              <a:rPr b="0" i="1" lang="ru-RU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Х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. Точка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x</a:t>
            </a:r>
            <a:r>
              <a:rPr b="0" i="1" lang="en-GB" sz="2400" spc="-1" strike="noStrike" baseline="-25000">
                <a:solidFill>
                  <a:schemeClr val="dk1"/>
                </a:solidFill>
                <a:latin typeface="Times New Roman"/>
                <a:ea typeface="Arial"/>
              </a:rPr>
              <a:t>f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 </a:t>
            </a:r>
            <a:r>
              <a:rPr b="0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∈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 X</a:t>
            </a:r>
            <a:r>
              <a:rPr b="0" i="1" lang="ru-RU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 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такая, что 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f</a:t>
            </a:r>
            <a:r>
              <a:rPr b="0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(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x</a:t>
            </a:r>
            <a:r>
              <a:rPr b="0" i="1" lang="en-GB" sz="2400" spc="-1" strike="noStrike" baseline="-25000">
                <a:solidFill>
                  <a:schemeClr val="dk1"/>
                </a:solidFill>
                <a:latin typeface="Times New Roman"/>
                <a:ea typeface="Arial"/>
              </a:rPr>
              <a:t>f </a:t>
            </a:r>
            <a:r>
              <a:rPr b="0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)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 = x</a:t>
            </a:r>
            <a:r>
              <a:rPr b="0" i="1" lang="en-GB" sz="2400" spc="-1" strike="noStrike" baseline="-25000">
                <a:solidFill>
                  <a:schemeClr val="dk1"/>
                </a:solidFill>
                <a:latin typeface="Times New Roman"/>
                <a:ea typeface="Arial"/>
              </a:rPr>
              <a:t>f</a:t>
            </a:r>
            <a:r>
              <a:rPr b="0" i="1" lang="ru-RU" sz="2400" spc="-1" strike="noStrike" baseline="-25000">
                <a:solidFill>
                  <a:schemeClr val="dk1"/>
                </a:solidFill>
                <a:latin typeface="Times New Roman"/>
                <a:ea typeface="Arial"/>
              </a:rPr>
              <a:t>   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называется </a:t>
            </a:r>
            <a:r>
              <a:rPr b="0" lang="ru-RU" sz="2400" spc="-1" strike="noStrike" u="sng">
                <a:solidFill>
                  <a:schemeClr val="dk1"/>
                </a:solidFill>
                <a:uFillTx/>
                <a:latin typeface="Arial"/>
                <a:ea typeface="Arial"/>
              </a:rPr>
              <a:t>неподвижной точкой</a:t>
            </a:r>
            <a:r>
              <a:rPr b="0" lang="en-GB" sz="2400" spc="-1" strike="noStrike" u="sng">
                <a:solidFill>
                  <a:schemeClr val="dk1"/>
                </a:solidFill>
                <a:uFillTx/>
                <a:latin typeface="Arial"/>
                <a:ea typeface="Arial"/>
              </a:rPr>
              <a:t> </a:t>
            </a:r>
            <a:r>
              <a:rPr b="0" lang="ru-RU" sz="2400" spc="-1" strike="noStrike" u="sng">
                <a:solidFill>
                  <a:schemeClr val="dk1"/>
                </a:solidFill>
                <a:uFillTx/>
                <a:latin typeface="Arial"/>
                <a:ea typeface="Arial"/>
              </a:rPr>
              <a:t>(аттрактором) преобразования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Определение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0"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Преобразование 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f: X→X</a:t>
            </a:r>
            <a:r>
              <a:rPr b="0" i="1" lang="ru-RU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 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в метрическом пространстве </a:t>
            </a:r>
            <a:r>
              <a:rPr b="0" lang="ru-RU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(</a:t>
            </a:r>
            <a:r>
              <a:rPr b="0" i="1" lang="ru-RU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Х,</a:t>
            </a:r>
            <a:r>
              <a:rPr b="0" lang="ru-RU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 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d</a:t>
            </a:r>
            <a:r>
              <a:rPr b="0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)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 называется сжимающим, если существует число 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s</a:t>
            </a:r>
            <a:r>
              <a:rPr b="0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: 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0</a:t>
            </a:r>
            <a:r>
              <a:rPr b="0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 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≤ s &lt; 1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, 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такое, что 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d</a:t>
            </a:r>
            <a:r>
              <a:rPr b="0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(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f</a:t>
            </a:r>
            <a:r>
              <a:rPr b="0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(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x</a:t>
            </a:r>
            <a:r>
              <a:rPr b="0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)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, f</a:t>
            </a:r>
            <a:r>
              <a:rPr b="0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(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y</a:t>
            </a:r>
            <a:r>
              <a:rPr b="0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))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 ≤ s⋅ d</a:t>
            </a:r>
            <a:r>
              <a:rPr b="0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(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x, y</a:t>
            </a:r>
            <a:r>
              <a:rPr b="0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)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 </a:t>
            </a:r>
            <a:r>
              <a:rPr b="0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∀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 x, y </a:t>
            </a:r>
            <a:r>
              <a:rPr b="0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∈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 X</a:t>
            </a:r>
            <a:br>
              <a:rPr sz="2200"/>
            </a:br>
            <a:br>
              <a:rPr sz="2200"/>
            </a:b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2160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Теорема о сжимающем преобразовании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sldNum" idx="56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FEB3FFA-9584-4368-A71D-5B4139DB3F04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505" name="PlaceHolder 4"/>
          <p:cNvSpPr>
            <a:spLocks noGrp="1"/>
          </p:cNvSpPr>
          <p:nvPr>
            <p:ph/>
          </p:nvPr>
        </p:nvSpPr>
        <p:spPr>
          <a:xfrm>
            <a:off x="395640" y="1371600"/>
            <a:ext cx="874800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Теорема. 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(О сжимающем преобразовании)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Пусть 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f</a:t>
            </a:r>
            <a:r>
              <a:rPr b="0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: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 X→X</a:t>
            </a:r>
            <a:r>
              <a:rPr b="0" i="1" lang="ru-RU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 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— сжимающее преобразование в полном метрическом пространстве </a:t>
            </a:r>
            <a:r>
              <a:rPr b="0" lang="ru-RU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(</a:t>
            </a:r>
            <a:r>
              <a:rPr b="0" i="1" lang="ru-RU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Х, 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d</a:t>
            </a:r>
            <a:r>
              <a:rPr b="0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).</a:t>
            </a:r>
            <a:r>
              <a:rPr b="0" lang="ru-RU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Тогда существует в точности одна неподвижная точка 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x</a:t>
            </a:r>
            <a:r>
              <a:rPr b="0" i="1" lang="en-GB" sz="2400" spc="-1" strike="noStrike" baseline="-25000">
                <a:solidFill>
                  <a:schemeClr val="dk1"/>
                </a:solidFill>
                <a:latin typeface="Times New Roman"/>
                <a:ea typeface="Arial"/>
              </a:rPr>
              <a:t>f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 </a:t>
            </a:r>
            <a:r>
              <a:rPr b="0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∈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 X</a:t>
            </a:r>
            <a:r>
              <a:rPr b="0" i="1" lang="ru-RU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 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этого преобразования, и для любой точки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x </a:t>
            </a:r>
            <a:r>
              <a:rPr b="0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∈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 X</a:t>
            </a:r>
            <a:r>
              <a:rPr b="0" i="1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последовательность </a:t>
            </a:r>
            <a:r>
              <a:rPr b="0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{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f </a:t>
            </a:r>
            <a:r>
              <a:rPr b="0" i="1" lang="en-GB" sz="2400" spc="-1" strike="noStrike" baseline="30000">
                <a:solidFill>
                  <a:schemeClr val="dk1"/>
                </a:solidFill>
                <a:latin typeface="Times New Roman"/>
                <a:ea typeface="Arial"/>
              </a:rPr>
              <a:t>n</a:t>
            </a:r>
            <a:r>
              <a:rPr b="0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(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x</a:t>
            </a:r>
            <a:r>
              <a:rPr b="0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)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, n=0, 1, 2, …</a:t>
            </a:r>
            <a:r>
              <a:rPr b="0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} 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сходится к </a:t>
            </a:r>
            <a:r>
              <a:rPr b="0" i="1" lang="en-GB" sz="2400" spc="-1" strike="noStrike">
                <a:solidFill>
                  <a:schemeClr val="dk1"/>
                </a:solidFill>
                <a:latin typeface="Times New Roman"/>
                <a:ea typeface="Arial"/>
              </a:rPr>
              <a:t>x</a:t>
            </a:r>
            <a:r>
              <a:rPr b="0" i="1" lang="en-GB" sz="2400" spc="-1" strike="noStrike" baseline="-25000">
                <a:solidFill>
                  <a:schemeClr val="dk1"/>
                </a:solidFill>
                <a:latin typeface="Times New Roman"/>
                <a:ea typeface="Arial"/>
              </a:rPr>
              <a:t>f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2160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Из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об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ра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же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ни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е и 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IF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 type="sldNum" idx="57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9D306AA-672E-4340-ACAA-F8AEE0F37E6C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509" name="PlaceHolder 4"/>
          <p:cNvSpPr>
            <a:spLocks noGrp="1"/>
          </p:cNvSpPr>
          <p:nvPr>
            <p:ph/>
          </p:nvPr>
        </p:nvSpPr>
        <p:spPr>
          <a:xfrm>
            <a:off x="409680" y="1371600"/>
            <a:ext cx="87818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Определение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Изображением называется функция , определенная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br>
              <a:rPr sz="2400"/>
            </a:b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на единичном квадрате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 и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 принимающая значения от 0 до 1 или 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Определение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Конечная совокупность 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сжимающих трехмерных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аффинных преобразований, определенных на областях, таких, что 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и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, называется </a:t>
            </a:r>
            <a:r>
              <a:rPr b="0" lang="ru-RU" sz="2400" spc="-1" strike="noStrike" u="sng">
                <a:solidFill>
                  <a:schemeClr val="dk1"/>
                </a:solidFill>
                <a:uFillTx/>
                <a:latin typeface="Arial"/>
                <a:ea typeface="Arial"/>
              </a:rPr>
              <a:t>системой итерируемых функций (</a:t>
            </a:r>
            <a:r>
              <a:rPr b="0" lang="en-GB" sz="2400" spc="-1" strike="noStrike" u="sng">
                <a:solidFill>
                  <a:schemeClr val="dk1"/>
                </a:solidFill>
                <a:uFillTx/>
                <a:latin typeface="Arial"/>
                <a:ea typeface="Arial"/>
              </a:rPr>
              <a:t>IFS)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Идея фрактального алгоритма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sldNum" idx="58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3C24849-3048-4EA8-9B5F-E7AE29769754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/>
          </p:nvPr>
        </p:nvSpPr>
        <p:spPr>
          <a:xfrm>
            <a:off x="395640" y="1412640"/>
            <a:ext cx="849672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Мы записываем в файл коэффициенты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Если размер коэффициентов меньше размера исходного файла, мы получаем алгоритм сжатия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Существенный недостаток — большое время сжатия. Т.е. на сжатие рисунка уходят часы на мощных компьютерах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19044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19044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Поиск соответствий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sldNum" idx="59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5B8FEEE-6C96-4B6D-9683-0F70B64A6B99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516" name="Google Shape;1374;p90"/>
          <p:cNvGrpSpPr/>
          <p:nvPr/>
        </p:nvGrpSpPr>
        <p:grpSpPr>
          <a:xfrm>
            <a:off x="610920" y="1989000"/>
            <a:ext cx="8281800" cy="3887640"/>
            <a:chOff x="610920" y="1989000"/>
            <a:chExt cx="8281800" cy="3887640"/>
          </a:xfrm>
        </p:grpSpPr>
        <p:sp>
          <p:nvSpPr>
            <p:cNvPr id="517" name="Google Shape;1375;p90"/>
            <p:cNvSpPr/>
            <p:nvPr/>
          </p:nvSpPr>
          <p:spPr>
            <a:xfrm>
              <a:off x="4840200" y="1989000"/>
              <a:ext cx="4052520" cy="3887280"/>
            </a:xfrm>
            <a:prstGeom prst="rect">
              <a:avLst/>
            </a:prstGeom>
            <a:solidFill>
              <a:schemeClr val="l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4400" spc="-1" strike="noStrike">
                <a:solidFill>
                  <a:schemeClr val="dk1"/>
                </a:solidFill>
                <a:latin typeface="Arial"/>
                <a:ea typeface="Arial"/>
              </a:endParaRPr>
            </a:p>
          </p:txBody>
        </p:sp>
        <p:grpSp>
          <p:nvGrpSpPr>
            <p:cNvPr id="518" name="Google Shape;1376;p90"/>
            <p:cNvGrpSpPr/>
            <p:nvPr/>
          </p:nvGrpSpPr>
          <p:grpSpPr>
            <a:xfrm>
              <a:off x="610920" y="1989000"/>
              <a:ext cx="3965040" cy="3887640"/>
              <a:chOff x="610920" y="1989000"/>
              <a:chExt cx="3965040" cy="3887640"/>
            </a:xfrm>
          </p:grpSpPr>
          <p:sp>
            <p:nvSpPr>
              <p:cNvPr id="519" name="Google Shape;1377;p90"/>
              <p:cNvSpPr/>
              <p:nvPr/>
            </p:nvSpPr>
            <p:spPr>
              <a:xfrm>
                <a:off x="611280" y="1989000"/>
                <a:ext cx="3964320" cy="3887280"/>
              </a:xfrm>
              <a:prstGeom prst="rect">
                <a:avLst/>
              </a:prstGeom>
              <a:solidFill>
                <a:schemeClr val="lt1"/>
              </a:solidFill>
              <a:ln w="2540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chemeClr val="dk1"/>
                  </a:solidFill>
                  <a:latin typeface="Arial"/>
                  <a:ea typeface="Arial"/>
                </a:endParaRPr>
              </a:p>
            </p:txBody>
          </p:sp>
          <p:cxnSp>
            <p:nvCxnSpPr>
              <p:cNvPr id="520" name="Google Shape;1378;p90"/>
              <p:cNvCxnSpPr/>
              <p:nvPr/>
            </p:nvCxnSpPr>
            <p:spPr>
              <a:xfrm>
                <a:off x="610920" y="2421000"/>
                <a:ext cx="3965400" cy="36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521" name="Google Shape;1379;p90"/>
              <p:cNvCxnSpPr/>
              <p:nvPr/>
            </p:nvCxnSpPr>
            <p:spPr>
              <a:xfrm>
                <a:off x="610920" y="2853000"/>
                <a:ext cx="3965400" cy="36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522" name="Google Shape;1380;p90"/>
              <p:cNvCxnSpPr/>
              <p:nvPr/>
            </p:nvCxnSpPr>
            <p:spPr>
              <a:xfrm>
                <a:off x="610920" y="3285000"/>
                <a:ext cx="3965400" cy="36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523" name="Google Shape;1381;p90"/>
              <p:cNvCxnSpPr/>
              <p:nvPr/>
            </p:nvCxnSpPr>
            <p:spPr>
              <a:xfrm>
                <a:off x="610920" y="3717000"/>
                <a:ext cx="3965400" cy="36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524" name="Google Shape;1382;p90"/>
              <p:cNvCxnSpPr/>
              <p:nvPr/>
            </p:nvCxnSpPr>
            <p:spPr>
              <a:xfrm>
                <a:off x="610920" y="4149000"/>
                <a:ext cx="3965400" cy="36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525" name="Google Shape;1383;p90"/>
              <p:cNvCxnSpPr/>
              <p:nvPr/>
            </p:nvCxnSpPr>
            <p:spPr>
              <a:xfrm>
                <a:off x="610920" y="4580640"/>
                <a:ext cx="3965400" cy="36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526" name="Google Shape;1384;p90"/>
              <p:cNvCxnSpPr/>
              <p:nvPr/>
            </p:nvCxnSpPr>
            <p:spPr>
              <a:xfrm>
                <a:off x="610920" y="5012640"/>
                <a:ext cx="3965400" cy="36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527" name="Google Shape;1385;p90"/>
              <p:cNvCxnSpPr/>
              <p:nvPr/>
            </p:nvCxnSpPr>
            <p:spPr>
              <a:xfrm>
                <a:off x="610920" y="5444640"/>
                <a:ext cx="3965400" cy="36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528" name="Google Shape;1386;p90"/>
              <p:cNvCxnSpPr/>
              <p:nvPr/>
            </p:nvCxnSpPr>
            <p:spPr>
              <a:xfrm>
                <a:off x="1051560" y="1989000"/>
                <a:ext cx="360" cy="388800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529" name="Google Shape;1387;p90"/>
              <p:cNvCxnSpPr/>
              <p:nvPr/>
            </p:nvCxnSpPr>
            <p:spPr>
              <a:xfrm>
                <a:off x="1492200" y="1989000"/>
                <a:ext cx="360" cy="388800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530" name="Google Shape;1388;p90"/>
              <p:cNvCxnSpPr/>
              <p:nvPr/>
            </p:nvCxnSpPr>
            <p:spPr>
              <a:xfrm>
                <a:off x="1932480" y="1989000"/>
                <a:ext cx="360" cy="388800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531" name="Google Shape;1389;p90"/>
              <p:cNvCxnSpPr/>
              <p:nvPr/>
            </p:nvCxnSpPr>
            <p:spPr>
              <a:xfrm>
                <a:off x="2373120" y="1989000"/>
                <a:ext cx="360" cy="388800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532" name="Google Shape;1390;p90"/>
              <p:cNvCxnSpPr/>
              <p:nvPr/>
            </p:nvCxnSpPr>
            <p:spPr>
              <a:xfrm>
                <a:off x="2813760" y="1989000"/>
                <a:ext cx="360" cy="388800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533" name="Google Shape;1391;p90"/>
              <p:cNvCxnSpPr/>
              <p:nvPr/>
            </p:nvCxnSpPr>
            <p:spPr>
              <a:xfrm>
                <a:off x="3254040" y="1989000"/>
                <a:ext cx="360" cy="388800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534" name="Google Shape;1392;p90"/>
              <p:cNvCxnSpPr/>
              <p:nvPr/>
            </p:nvCxnSpPr>
            <p:spPr>
              <a:xfrm>
                <a:off x="3694680" y="1989000"/>
                <a:ext cx="360" cy="388800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  <p:cxnSp>
            <p:nvCxnSpPr>
              <p:cNvPr id="535" name="Google Shape;1393;p90"/>
              <p:cNvCxnSpPr/>
              <p:nvPr/>
            </p:nvCxnSpPr>
            <p:spPr>
              <a:xfrm>
                <a:off x="4135320" y="1989000"/>
                <a:ext cx="360" cy="3888000"/>
              </a:xfrm>
              <a:prstGeom prst="straightConnector1">
                <a:avLst/>
              </a:prstGeom>
              <a:ln w="9525">
                <a:solidFill>
                  <a:srgbClr val="535353"/>
                </a:solidFill>
                <a:round/>
              </a:ln>
            </p:spPr>
          </p:cxnSp>
        </p:grpSp>
        <p:sp>
          <p:nvSpPr>
            <p:cNvPr id="536" name="Google Shape;1394;p90"/>
            <p:cNvSpPr/>
            <p:nvPr/>
          </p:nvSpPr>
          <p:spPr>
            <a:xfrm>
              <a:off x="1492200" y="3285000"/>
              <a:ext cx="440280" cy="431640"/>
            </a:xfrm>
            <a:prstGeom prst="rect">
              <a:avLst/>
            </a:prstGeom>
            <a:solidFill>
              <a:schemeClr val="lt1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chemeClr val="dk1"/>
                </a:solidFill>
                <a:latin typeface="Arial"/>
                <a:ea typeface="Arial"/>
              </a:endParaRPr>
            </a:p>
          </p:txBody>
        </p:sp>
        <p:grpSp>
          <p:nvGrpSpPr>
            <p:cNvPr id="537" name="Google Shape;1395;p90"/>
            <p:cNvGrpSpPr/>
            <p:nvPr/>
          </p:nvGrpSpPr>
          <p:grpSpPr>
            <a:xfrm>
              <a:off x="1756440" y="1989000"/>
              <a:ext cx="3964320" cy="1468800"/>
              <a:chOff x="1756440" y="1989000"/>
              <a:chExt cx="3964320" cy="1468800"/>
            </a:xfrm>
          </p:grpSpPr>
          <p:sp>
            <p:nvSpPr>
              <p:cNvPr id="538" name="Google Shape;1396;p90"/>
              <p:cNvSpPr/>
              <p:nvPr/>
            </p:nvSpPr>
            <p:spPr>
              <a:xfrm>
                <a:off x="4840200" y="1989000"/>
                <a:ext cx="880560" cy="863640"/>
              </a:xfrm>
              <a:prstGeom prst="rect">
                <a:avLst/>
              </a:prstGeom>
              <a:solidFill>
                <a:schemeClr val="lt1"/>
              </a:solidFill>
              <a:ln w="2540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chemeClr val="dk1"/>
                  </a:solidFill>
                  <a:latin typeface="Arial"/>
                  <a:ea typeface="Arial"/>
                </a:endParaRPr>
              </a:p>
            </p:txBody>
          </p:sp>
          <p:cxnSp>
            <p:nvCxnSpPr>
              <p:cNvPr id="539" name="Google Shape;1397;p90"/>
              <p:cNvCxnSpPr/>
              <p:nvPr/>
            </p:nvCxnSpPr>
            <p:spPr>
              <a:xfrm flipV="1">
                <a:off x="1756440" y="2593800"/>
                <a:ext cx="3436560" cy="864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  <a:tailEnd len="med" type="triangle" w="med"/>
              </a:ln>
            </p:spPr>
          </p:cxnSp>
        </p:grpSp>
        <p:grpSp>
          <p:nvGrpSpPr>
            <p:cNvPr id="540" name="Google Shape;1398;p90"/>
            <p:cNvGrpSpPr/>
            <p:nvPr/>
          </p:nvGrpSpPr>
          <p:grpSpPr>
            <a:xfrm>
              <a:off x="1756440" y="3457800"/>
              <a:ext cx="7136280" cy="2418840"/>
              <a:chOff x="1756440" y="3457800"/>
              <a:chExt cx="7136280" cy="2418840"/>
            </a:xfrm>
          </p:grpSpPr>
          <p:sp>
            <p:nvSpPr>
              <p:cNvPr id="541" name="Google Shape;1399;p90"/>
              <p:cNvSpPr/>
              <p:nvPr/>
            </p:nvSpPr>
            <p:spPr>
              <a:xfrm>
                <a:off x="6690600" y="3803400"/>
                <a:ext cx="987120" cy="822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4800" spc="-1" strike="noStrike">
                    <a:solidFill>
                      <a:schemeClr val="dk1"/>
                    </a:solidFill>
                    <a:latin typeface="Arial"/>
                    <a:ea typeface="Arial"/>
                  </a:rPr>
                  <a:t>…</a:t>
                </a:r>
                <a:endParaRPr b="0" lang="en-US" sz="4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542" name="Google Shape;1400;p90"/>
              <p:cNvGrpSpPr/>
              <p:nvPr/>
            </p:nvGrpSpPr>
            <p:grpSpPr>
              <a:xfrm>
                <a:off x="1756440" y="3457800"/>
                <a:ext cx="7136280" cy="2418840"/>
                <a:chOff x="1756440" y="3457800"/>
                <a:chExt cx="7136280" cy="2418840"/>
              </a:xfrm>
            </p:grpSpPr>
            <p:sp>
              <p:nvSpPr>
                <p:cNvPr id="543" name="Google Shape;1401;p90"/>
                <p:cNvSpPr/>
                <p:nvPr/>
              </p:nvSpPr>
              <p:spPr>
                <a:xfrm>
                  <a:off x="8012160" y="5013000"/>
                  <a:ext cx="880560" cy="863640"/>
                </a:xfrm>
                <a:prstGeom prst="rect">
                  <a:avLst/>
                </a:prstGeom>
                <a:solidFill>
                  <a:schemeClr val="lt1"/>
                </a:solidFill>
                <a:ln w="2540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800" spc="-1" strike="noStrike">
                    <a:solidFill>
                      <a:schemeClr val="dk1"/>
                    </a:solidFill>
                    <a:latin typeface="Arial"/>
                    <a:ea typeface="Arial"/>
                  </a:endParaRPr>
                </a:p>
              </p:txBody>
            </p:sp>
            <p:cxnSp>
              <p:nvCxnSpPr>
                <p:cNvPr id="544" name="Google Shape;1402;p90"/>
                <p:cNvCxnSpPr/>
                <p:nvPr/>
              </p:nvCxnSpPr>
              <p:spPr>
                <a:xfrm>
                  <a:off x="1756440" y="3457800"/>
                  <a:ext cx="6696360" cy="198720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  <a:tailEnd len="med" type="triangle" w="med"/>
                </a:ln>
              </p:spPr>
            </p:cxnSp>
          </p:grpSp>
        </p:grpSp>
        <p:grpSp>
          <p:nvGrpSpPr>
            <p:cNvPr id="545" name="Google Shape;1403;p90"/>
            <p:cNvGrpSpPr/>
            <p:nvPr/>
          </p:nvGrpSpPr>
          <p:grpSpPr>
            <a:xfrm>
              <a:off x="1756440" y="1989000"/>
              <a:ext cx="4140720" cy="1468800"/>
              <a:chOff x="1756440" y="1989000"/>
              <a:chExt cx="4140720" cy="1468800"/>
            </a:xfrm>
          </p:grpSpPr>
          <p:sp>
            <p:nvSpPr>
              <p:cNvPr id="546" name="Google Shape;1404;p90"/>
              <p:cNvSpPr/>
              <p:nvPr/>
            </p:nvSpPr>
            <p:spPr>
              <a:xfrm>
                <a:off x="5016600" y="1989000"/>
                <a:ext cx="880560" cy="863640"/>
              </a:xfrm>
              <a:prstGeom prst="rect">
                <a:avLst/>
              </a:prstGeom>
              <a:solidFill>
                <a:schemeClr val="lt1"/>
              </a:solidFill>
              <a:ln w="2540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chemeClr val="dk1"/>
                  </a:solidFill>
                  <a:latin typeface="Arial"/>
                  <a:ea typeface="Arial"/>
                </a:endParaRPr>
              </a:p>
            </p:txBody>
          </p:sp>
          <p:cxnSp>
            <p:nvCxnSpPr>
              <p:cNvPr id="547" name="Google Shape;1405;p90"/>
              <p:cNvCxnSpPr/>
              <p:nvPr/>
            </p:nvCxnSpPr>
            <p:spPr>
              <a:xfrm flipV="1">
                <a:off x="1756440" y="2593800"/>
                <a:ext cx="3612600" cy="864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  <a:tailEnd len="med" type="triangle" w="med"/>
              </a:ln>
            </p:spPr>
          </p:cxnSp>
        </p:grpSp>
        <p:grpSp>
          <p:nvGrpSpPr>
            <p:cNvPr id="548" name="Google Shape;1406;p90"/>
            <p:cNvGrpSpPr/>
            <p:nvPr/>
          </p:nvGrpSpPr>
          <p:grpSpPr>
            <a:xfrm>
              <a:off x="1756440" y="1989000"/>
              <a:ext cx="4316760" cy="1468800"/>
              <a:chOff x="1756440" y="1989000"/>
              <a:chExt cx="4316760" cy="1468800"/>
            </a:xfrm>
          </p:grpSpPr>
          <p:sp>
            <p:nvSpPr>
              <p:cNvPr id="549" name="Google Shape;1407;p90"/>
              <p:cNvSpPr/>
              <p:nvPr/>
            </p:nvSpPr>
            <p:spPr>
              <a:xfrm>
                <a:off x="5192640" y="1989000"/>
                <a:ext cx="880560" cy="863640"/>
              </a:xfrm>
              <a:prstGeom prst="rect">
                <a:avLst/>
              </a:prstGeom>
              <a:solidFill>
                <a:schemeClr val="lt1"/>
              </a:solidFill>
              <a:ln w="2540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chemeClr val="dk1"/>
                  </a:solidFill>
                  <a:latin typeface="Arial"/>
                  <a:ea typeface="Arial"/>
                </a:endParaRPr>
              </a:p>
            </p:txBody>
          </p:sp>
          <p:cxnSp>
            <p:nvCxnSpPr>
              <p:cNvPr id="550" name="Google Shape;1408;p90"/>
              <p:cNvCxnSpPr/>
              <p:nvPr/>
            </p:nvCxnSpPr>
            <p:spPr>
              <a:xfrm flipV="1">
                <a:off x="1756440" y="2593800"/>
                <a:ext cx="3789000" cy="864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  <a:tailEnd len="med" type="triangle" w="med"/>
              </a:ln>
            </p:spPr>
          </p:cxnSp>
        </p:grpSp>
        <p:grpSp>
          <p:nvGrpSpPr>
            <p:cNvPr id="551" name="Google Shape;1409;p90"/>
            <p:cNvGrpSpPr/>
            <p:nvPr/>
          </p:nvGrpSpPr>
          <p:grpSpPr>
            <a:xfrm>
              <a:off x="1756440" y="1989000"/>
              <a:ext cx="4493160" cy="1468800"/>
              <a:chOff x="1756440" y="1989000"/>
              <a:chExt cx="4493160" cy="1468800"/>
            </a:xfrm>
          </p:grpSpPr>
          <p:sp>
            <p:nvSpPr>
              <p:cNvPr id="552" name="Google Shape;1410;p90"/>
              <p:cNvSpPr/>
              <p:nvPr/>
            </p:nvSpPr>
            <p:spPr>
              <a:xfrm>
                <a:off x="5369040" y="1989000"/>
                <a:ext cx="880560" cy="863640"/>
              </a:xfrm>
              <a:prstGeom prst="rect">
                <a:avLst/>
              </a:prstGeom>
              <a:solidFill>
                <a:schemeClr val="lt1"/>
              </a:solidFill>
              <a:ln w="2540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chemeClr val="dk1"/>
                  </a:solidFill>
                  <a:latin typeface="Arial"/>
                  <a:ea typeface="Arial"/>
                </a:endParaRPr>
              </a:p>
            </p:txBody>
          </p:sp>
          <p:cxnSp>
            <p:nvCxnSpPr>
              <p:cNvPr id="553" name="Google Shape;1411;p90"/>
              <p:cNvCxnSpPr/>
              <p:nvPr/>
            </p:nvCxnSpPr>
            <p:spPr>
              <a:xfrm flipV="1">
                <a:off x="1756440" y="2593800"/>
                <a:ext cx="3965040" cy="864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  <a:tailEnd len="med" type="triangle" w="med"/>
              </a:ln>
            </p:spPr>
          </p:cxnSp>
        </p:grpSp>
        <p:grpSp>
          <p:nvGrpSpPr>
            <p:cNvPr id="554" name="Google Shape;1412;p90"/>
            <p:cNvGrpSpPr/>
            <p:nvPr/>
          </p:nvGrpSpPr>
          <p:grpSpPr>
            <a:xfrm>
              <a:off x="1756440" y="2161800"/>
              <a:ext cx="3964320" cy="1296000"/>
              <a:chOff x="1756440" y="2161800"/>
              <a:chExt cx="3964320" cy="1296000"/>
            </a:xfrm>
          </p:grpSpPr>
          <p:sp>
            <p:nvSpPr>
              <p:cNvPr id="555" name="Google Shape;1413;p90"/>
              <p:cNvSpPr/>
              <p:nvPr/>
            </p:nvSpPr>
            <p:spPr>
              <a:xfrm>
                <a:off x="4840200" y="2161800"/>
                <a:ext cx="880560" cy="863640"/>
              </a:xfrm>
              <a:prstGeom prst="rect">
                <a:avLst/>
              </a:prstGeom>
              <a:solidFill>
                <a:schemeClr val="lt1"/>
              </a:solidFill>
              <a:ln w="2540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chemeClr val="dk1"/>
                  </a:solidFill>
                  <a:latin typeface="Arial"/>
                  <a:ea typeface="Arial"/>
                </a:endParaRPr>
              </a:p>
            </p:txBody>
          </p:sp>
          <p:cxnSp>
            <p:nvCxnSpPr>
              <p:cNvPr id="556" name="Google Shape;1414;p90"/>
              <p:cNvCxnSpPr/>
              <p:nvPr/>
            </p:nvCxnSpPr>
            <p:spPr>
              <a:xfrm flipV="1">
                <a:off x="1756440" y="2766600"/>
                <a:ext cx="3436560" cy="6915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  <a:tailEnd len="med" type="triangle" w="med"/>
              </a:ln>
            </p:spPr>
          </p:cxnSp>
        </p:grpSp>
        <p:grpSp>
          <p:nvGrpSpPr>
            <p:cNvPr id="557" name="Google Shape;1415;p90"/>
            <p:cNvGrpSpPr/>
            <p:nvPr/>
          </p:nvGrpSpPr>
          <p:grpSpPr>
            <a:xfrm>
              <a:off x="1756440" y="2161800"/>
              <a:ext cx="4140720" cy="1296000"/>
              <a:chOff x="1756440" y="2161800"/>
              <a:chExt cx="4140720" cy="1296000"/>
            </a:xfrm>
          </p:grpSpPr>
          <p:sp>
            <p:nvSpPr>
              <p:cNvPr id="558" name="Google Shape;1416;p90"/>
              <p:cNvSpPr/>
              <p:nvPr/>
            </p:nvSpPr>
            <p:spPr>
              <a:xfrm>
                <a:off x="5016600" y="2161800"/>
                <a:ext cx="880560" cy="863640"/>
              </a:xfrm>
              <a:prstGeom prst="rect">
                <a:avLst/>
              </a:prstGeom>
              <a:solidFill>
                <a:schemeClr val="lt1"/>
              </a:solidFill>
              <a:ln w="2540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chemeClr val="dk1"/>
                  </a:solidFill>
                  <a:latin typeface="Arial"/>
                  <a:ea typeface="Arial"/>
                </a:endParaRPr>
              </a:p>
            </p:txBody>
          </p:sp>
          <p:cxnSp>
            <p:nvCxnSpPr>
              <p:cNvPr id="559" name="Google Shape;1417;p90"/>
              <p:cNvCxnSpPr/>
              <p:nvPr/>
            </p:nvCxnSpPr>
            <p:spPr>
              <a:xfrm flipV="1">
                <a:off x="1756440" y="2766600"/>
                <a:ext cx="3612600" cy="6915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  <a:tailEnd len="med" type="triangle" w="med"/>
              </a:ln>
            </p:spPr>
          </p:cxn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Дек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омп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рес</a:t>
            </a: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сор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 type="sldNum" idx="60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DDACCDC-79F7-4A9F-BF43-16FC14CA937B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563" name="PlaceHolder 4"/>
          <p:cNvSpPr>
            <a:spLocks noGrp="1"/>
          </p:cNvSpPr>
          <p:nvPr>
            <p:ph/>
          </p:nvPr>
        </p:nvSpPr>
        <p:spPr>
          <a:xfrm>
            <a:off x="395640" y="1532520"/>
            <a:ext cx="7845120" cy="425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Читаем из файла коэффициенты всех блоков,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just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lang="ru-RU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и создаем изображение нужного размера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just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lang="ru-RU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(обычно черного цвета)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just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just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lang="ru-RU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Until(Изображение не перестанет изменятся){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just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lang="ru-RU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1" lang="ru-RU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For(every range (R)){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just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lang="ru-RU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1" lang="ru-RU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1" lang="ru-RU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D=image-&gt;CopyBlock(D_coord_for_R);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just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lang="ru-RU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1" lang="ru-RU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1" lang="ru-RU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For(every pixel(i,j) in the block{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just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lang="ru-RU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1" lang="ru-RU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1" lang="ru-RU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1" lang="ru-RU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Rij = 0.75Dij + oR;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just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lang="ru-RU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1" lang="ru-RU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1" lang="ru-RU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} //Next pixel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just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lang="ru-RU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1" lang="ru-RU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} //Next block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just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lang="ru-RU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}//Until end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Поиск соответствий (1)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 type="sldNum" idx="61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ADB114F-A080-4B9F-98E5-3379321BC563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6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pic>
        <p:nvPicPr>
          <p:cNvPr id="567" name="Google Shape;1433;p92" descr=""/>
          <p:cNvPicPr/>
          <p:nvPr/>
        </p:nvPicPr>
        <p:blipFill>
          <a:blip r:embed="rId1"/>
          <a:stretch/>
        </p:blipFill>
        <p:spPr>
          <a:xfrm>
            <a:off x="1295640" y="1412640"/>
            <a:ext cx="6552360" cy="491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Поиск соответствий (2)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 type="sldNum" idx="62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B262BBE-DFB2-403A-8A8F-0233E5A0D9D7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pic>
        <p:nvPicPr>
          <p:cNvPr id="571" name="Google Shape;1441;p93" descr=""/>
          <p:cNvPicPr/>
          <p:nvPr/>
        </p:nvPicPr>
        <p:blipFill>
          <a:blip r:embed="rId1"/>
          <a:stretch/>
        </p:blipFill>
        <p:spPr>
          <a:xfrm>
            <a:off x="1289880" y="1412640"/>
            <a:ext cx="6563880" cy="492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Декомпрессия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 type="sldNum" idx="63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901CB74-C109-4F3D-9A8D-E18E0082816C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pic>
        <p:nvPicPr>
          <p:cNvPr id="575" name="Google Shape;1449;p94" descr=""/>
          <p:cNvPicPr/>
          <p:nvPr/>
        </p:nvPicPr>
        <p:blipFill>
          <a:blip r:embed="rId1"/>
          <a:stretch/>
        </p:blipFill>
        <p:spPr>
          <a:xfrm>
            <a:off x="1293480" y="1391400"/>
            <a:ext cx="6556680" cy="491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Пространство RG</a:t>
            </a:r>
            <a:r>
              <a:rPr b="0" lang="en-GB" sz="3600" spc="-1" strike="noStrike">
                <a:solidFill>
                  <a:schemeClr val="accent1"/>
                </a:solidFill>
                <a:latin typeface="Arial"/>
                <a:ea typeface="Arial"/>
              </a:rPr>
              <a:t>B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sldNum" idx="15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B802A39-E9EA-4A10-AB5C-2C014C619FC3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182" name="Google Shape;170;p7"/>
          <p:cNvGrpSpPr/>
          <p:nvPr/>
        </p:nvGrpSpPr>
        <p:grpSpPr>
          <a:xfrm>
            <a:off x="70920" y="1412640"/>
            <a:ext cx="9001440" cy="4479120"/>
            <a:chOff x="70920" y="1412640"/>
            <a:chExt cx="9001440" cy="4479120"/>
          </a:xfrm>
        </p:grpSpPr>
        <p:sp>
          <p:nvSpPr>
            <p:cNvPr id="183" name="Google Shape;171;p7"/>
            <p:cNvSpPr/>
            <p:nvPr/>
          </p:nvSpPr>
          <p:spPr>
            <a:xfrm>
              <a:off x="70920" y="1412640"/>
              <a:ext cx="8958600" cy="447912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chemeClr val="dk1"/>
                </a:solidFill>
                <a:latin typeface="Arial"/>
                <a:ea typeface="Arial"/>
              </a:endParaRPr>
            </a:p>
          </p:txBody>
        </p:sp>
        <p:graphicFrame>
          <p:nvGraphicFramePr>
            <p:cNvPr id="184" name="Google Shape;172;p7"/>
            <p:cNvGraphicFramePr/>
            <p:nvPr/>
          </p:nvGraphicFramePr>
          <p:xfrm>
            <a:off x="4894920" y="1671120"/>
            <a:ext cx="4177440" cy="4014360"/>
          </p:xfrm>
          <a:graphic>
            <a:graphicData uri="http://schemas.openxmlformats.org/presentationml/2006/ole">
              <p:oleObj r:id="rId1" spid="">
                <p:embed/>
                <p:pic>
                  <p:nvPicPr>
                    <p:cNvPr id="185" name="Google Shape;172;p7" descr=""/>
                    <p:cNvPicPr/>
                    <p:nvPr/>
                  </p:nvPicPr>
                  <p:blipFill>
                    <a:blip r:embed="rId2"/>
                    <a:stretch/>
                  </p:blipFill>
                  <p:spPr>
                    <a:xfrm>
                      <a:off x="4894920" y="1671120"/>
                      <a:ext cx="4177440" cy="401436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</p:oleObj>
            </a:graphicData>
          </a:graphic>
        </p:graphicFrame>
        <p:grpSp>
          <p:nvGrpSpPr>
            <p:cNvPr id="186" name="Google Shape;173;p7"/>
            <p:cNvGrpSpPr/>
            <p:nvPr/>
          </p:nvGrpSpPr>
          <p:grpSpPr>
            <a:xfrm>
              <a:off x="415440" y="1585080"/>
              <a:ext cx="5857560" cy="4242240"/>
              <a:chOff x="415440" y="1585080"/>
              <a:chExt cx="5857560" cy="4242240"/>
            </a:xfrm>
          </p:grpSpPr>
          <p:pic>
            <p:nvPicPr>
              <p:cNvPr id="187" name="Google Shape;174;p7" descr="E:\Compression_Cource\rgb copy.gif"/>
              <p:cNvPicPr/>
              <p:nvPr/>
            </p:nvPicPr>
            <p:blipFill>
              <a:blip r:embed="rId3"/>
              <a:stretch/>
            </p:blipFill>
            <p:spPr>
              <a:xfrm>
                <a:off x="501840" y="1585080"/>
                <a:ext cx="3958560" cy="42422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88" name="Google Shape;175;p7"/>
              <p:cNvSpPr/>
              <p:nvPr/>
            </p:nvSpPr>
            <p:spPr>
              <a:xfrm>
                <a:off x="501840" y="4772520"/>
                <a:ext cx="3359160" cy="36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1800" spc="-1" strike="noStrike">
                    <a:solidFill>
                      <a:schemeClr val="dk1"/>
                    </a:solidFill>
                    <a:latin typeface="Times New Roman"/>
                    <a:ea typeface="Times New Roman"/>
                  </a:rPr>
                  <a:t>Red (1,0,0)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9" name="Google Shape;176;p7"/>
              <p:cNvSpPr/>
              <p:nvPr/>
            </p:nvSpPr>
            <p:spPr>
              <a:xfrm>
                <a:off x="2741400" y="3566520"/>
                <a:ext cx="3359160" cy="36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1800" spc="-1" strike="noStrike">
                    <a:solidFill>
                      <a:schemeClr val="dk1"/>
                    </a:solidFill>
                    <a:latin typeface="Times New Roman"/>
                    <a:ea typeface="Times New Roman"/>
                  </a:rPr>
                  <a:t>Green (0,1,0)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0" name="Google Shape;177;p7"/>
              <p:cNvSpPr/>
              <p:nvPr/>
            </p:nvSpPr>
            <p:spPr>
              <a:xfrm>
                <a:off x="1104840" y="1757520"/>
                <a:ext cx="3359160" cy="36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1800" spc="-1" strike="noStrike">
                    <a:solidFill>
                      <a:schemeClr val="dk1"/>
                    </a:solidFill>
                    <a:latin typeface="Times New Roman"/>
                    <a:ea typeface="Times New Roman"/>
                  </a:rPr>
                  <a:t>Blue (0,0,1)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1" name="Google Shape;178;p7"/>
              <p:cNvSpPr/>
              <p:nvPr/>
            </p:nvSpPr>
            <p:spPr>
              <a:xfrm>
                <a:off x="415440" y="2705040"/>
                <a:ext cx="3359160" cy="36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1800" spc="-1" strike="noStrike">
                    <a:solidFill>
                      <a:schemeClr val="dk1"/>
                    </a:solidFill>
                    <a:latin typeface="Times New Roman"/>
                    <a:ea typeface="Times New Roman"/>
                  </a:rPr>
                  <a:t>Magenta (1,0,1)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2" name="Google Shape;179;p7"/>
              <p:cNvSpPr/>
              <p:nvPr/>
            </p:nvSpPr>
            <p:spPr>
              <a:xfrm>
                <a:off x="2827440" y="1671120"/>
                <a:ext cx="3359160" cy="36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1800" spc="-1" strike="noStrike">
                    <a:solidFill>
                      <a:schemeClr val="dk1"/>
                    </a:solidFill>
                    <a:latin typeface="Times New Roman"/>
                    <a:ea typeface="Times New Roman"/>
                  </a:rPr>
                  <a:t>Cyan (0,1,1)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3" name="Google Shape;180;p7"/>
              <p:cNvSpPr/>
              <p:nvPr/>
            </p:nvSpPr>
            <p:spPr>
              <a:xfrm>
                <a:off x="2310840" y="5375520"/>
                <a:ext cx="3359160" cy="36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1800" spc="-1" strike="noStrike">
                    <a:solidFill>
                      <a:schemeClr val="dk1"/>
                    </a:solidFill>
                    <a:latin typeface="Times New Roman"/>
                    <a:ea typeface="Times New Roman"/>
                  </a:rPr>
                  <a:t>Yellow (1,1,0)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4" name="Google Shape;181;p7"/>
              <p:cNvSpPr/>
              <p:nvPr/>
            </p:nvSpPr>
            <p:spPr>
              <a:xfrm>
                <a:off x="532080" y="3566520"/>
                <a:ext cx="3359160" cy="36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1800" spc="-1" strike="noStrike">
                    <a:solidFill>
                      <a:schemeClr val="dk1"/>
                    </a:solidFill>
                    <a:latin typeface="Times New Roman"/>
                    <a:ea typeface="Times New Roman"/>
                  </a:rPr>
                  <a:t> </a:t>
                </a:r>
                <a:r>
                  <a:rPr b="0" lang="ru-RU" sz="1800" spc="-1" strike="noStrike">
                    <a:solidFill>
                      <a:schemeClr val="dk1"/>
                    </a:solidFill>
                    <a:latin typeface="Times New Roman"/>
                    <a:ea typeface="Times New Roman"/>
                  </a:rPr>
                  <a:t>Black (0,0,0)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5" name="Google Shape;182;p7"/>
              <p:cNvSpPr/>
              <p:nvPr/>
            </p:nvSpPr>
            <p:spPr>
              <a:xfrm>
                <a:off x="2913840" y="3221640"/>
                <a:ext cx="3359160" cy="36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1800" spc="-1" strike="noStrike">
                    <a:solidFill>
                      <a:schemeClr val="dk1"/>
                    </a:solidFill>
                    <a:latin typeface="Times New Roman"/>
                    <a:ea typeface="Times New Roman"/>
                  </a:rPr>
                  <a:t>White (1,1,1)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 u="sng">
                <a:solidFill>
                  <a:schemeClr val="dk1"/>
                </a:solidFill>
                <a:uFillTx/>
                <a:latin typeface="Arial"/>
                <a:ea typeface="Arial"/>
                <a:hlinkClick r:id="rId4"/>
              </a:rPr>
              <a:t>Wikipedia.org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1472;p95"/>
          <p:cNvSpPr/>
          <p:nvPr/>
        </p:nvSpPr>
        <p:spPr>
          <a:xfrm>
            <a:off x="4068360" y="1455480"/>
            <a:ext cx="100656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spAutoFit/>
          </a:bodyPr>
          <a:p>
            <a:pPr>
              <a:lnSpc>
                <a:spcPct val="116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Шаг 4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77" name="Google Shape;1473;p95"/>
          <p:cNvGrpSpPr/>
          <p:nvPr/>
        </p:nvGrpSpPr>
        <p:grpSpPr>
          <a:xfrm>
            <a:off x="762120" y="1917000"/>
            <a:ext cx="7619760" cy="3962160"/>
            <a:chOff x="762120" y="1917000"/>
            <a:chExt cx="7619760" cy="3962160"/>
          </a:xfrm>
        </p:grpSpPr>
        <p:sp>
          <p:nvSpPr>
            <p:cNvPr id="578" name="Google Shape;1474;p95"/>
            <p:cNvSpPr/>
            <p:nvPr/>
          </p:nvSpPr>
          <p:spPr>
            <a:xfrm>
              <a:off x="762120" y="1917000"/>
              <a:ext cx="7619760" cy="396216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chemeClr val="dk1"/>
                </a:solidFill>
                <a:latin typeface="Arial"/>
                <a:ea typeface="Arial"/>
              </a:endParaRPr>
            </a:p>
          </p:txBody>
        </p:sp>
        <p:pic>
          <p:nvPicPr>
            <p:cNvPr id="579" name="Google Shape;1475;p95" descr="E:\l4.jpg"/>
            <p:cNvPicPr/>
            <p:nvPr/>
          </p:nvPicPr>
          <p:blipFill>
            <a:blip r:embed="rId1"/>
            <a:stretch/>
          </p:blipFill>
          <p:spPr>
            <a:xfrm>
              <a:off x="838080" y="2069280"/>
              <a:ext cx="3657240" cy="3657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80" name="Google Shape;1476;p95" descr="E:\p4.jpg"/>
            <p:cNvPicPr/>
            <p:nvPr/>
          </p:nvPicPr>
          <p:blipFill>
            <a:blip r:embed="rId2"/>
            <a:stretch/>
          </p:blipFill>
          <p:spPr>
            <a:xfrm>
              <a:off x="4648320" y="2069280"/>
              <a:ext cx="3631680" cy="36316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81" name="Google Shape;1478;p95"/>
          <p:cNvGrpSpPr/>
          <p:nvPr/>
        </p:nvGrpSpPr>
        <p:grpSpPr>
          <a:xfrm>
            <a:off x="762120" y="1917000"/>
            <a:ext cx="7619760" cy="3962160"/>
            <a:chOff x="762120" y="1917000"/>
            <a:chExt cx="7619760" cy="3962160"/>
          </a:xfrm>
        </p:grpSpPr>
        <p:sp>
          <p:nvSpPr>
            <p:cNvPr id="582" name="Google Shape;1479;p95"/>
            <p:cNvSpPr/>
            <p:nvPr/>
          </p:nvSpPr>
          <p:spPr>
            <a:xfrm>
              <a:off x="762120" y="1917000"/>
              <a:ext cx="7619760" cy="396216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chemeClr val="dk1"/>
                </a:solidFill>
                <a:latin typeface="Arial"/>
                <a:ea typeface="Arial"/>
              </a:endParaRPr>
            </a:p>
          </p:txBody>
        </p:sp>
        <p:pic>
          <p:nvPicPr>
            <p:cNvPr id="583" name="Google Shape;1480;p95" descr="E:\l5.jpg"/>
            <p:cNvPicPr/>
            <p:nvPr/>
          </p:nvPicPr>
          <p:blipFill>
            <a:blip r:embed="rId3"/>
            <a:stretch/>
          </p:blipFill>
          <p:spPr>
            <a:xfrm>
              <a:off x="838080" y="2069280"/>
              <a:ext cx="3657240" cy="3657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84" name="Google Shape;1481;p95" descr="E:\p5.jpg"/>
            <p:cNvPicPr/>
            <p:nvPr/>
          </p:nvPicPr>
          <p:blipFill>
            <a:blip r:embed="rId4"/>
            <a:stretch/>
          </p:blipFill>
          <p:spPr>
            <a:xfrm>
              <a:off x="4648320" y="2069280"/>
              <a:ext cx="3631680" cy="36316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85" name="Google Shape;1457;p95"/>
          <p:cNvGrpSpPr/>
          <p:nvPr/>
        </p:nvGrpSpPr>
        <p:grpSpPr>
          <a:xfrm>
            <a:off x="762120" y="1917000"/>
            <a:ext cx="7619760" cy="3962160"/>
            <a:chOff x="762120" y="1917000"/>
            <a:chExt cx="7619760" cy="3962160"/>
          </a:xfrm>
        </p:grpSpPr>
        <p:sp>
          <p:nvSpPr>
            <p:cNvPr id="586" name="Google Shape;1458;p95"/>
            <p:cNvSpPr/>
            <p:nvPr/>
          </p:nvSpPr>
          <p:spPr>
            <a:xfrm>
              <a:off x="762120" y="1917000"/>
              <a:ext cx="7619760" cy="396216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chemeClr val="dk1"/>
                </a:solidFill>
                <a:latin typeface="Arial"/>
                <a:ea typeface="Arial"/>
              </a:endParaRPr>
            </a:p>
          </p:txBody>
        </p:sp>
        <p:pic>
          <p:nvPicPr>
            <p:cNvPr id="587" name="Google Shape;1459;p95" descr="E:\l1.jpg"/>
            <p:cNvPicPr/>
            <p:nvPr/>
          </p:nvPicPr>
          <p:blipFill>
            <a:blip r:embed="rId5"/>
            <a:stretch/>
          </p:blipFill>
          <p:spPr>
            <a:xfrm>
              <a:off x="838080" y="2069280"/>
              <a:ext cx="3657240" cy="3657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88" name="Google Shape;1460;p95" descr="E:\p1.jpg"/>
            <p:cNvPicPr/>
            <p:nvPr/>
          </p:nvPicPr>
          <p:blipFill>
            <a:blip r:embed="rId6"/>
            <a:stretch/>
          </p:blipFill>
          <p:spPr>
            <a:xfrm>
              <a:off x="4648320" y="2069280"/>
              <a:ext cx="3631680" cy="36316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89" name="Google Shape;1463;p95"/>
          <p:cNvGrpSpPr/>
          <p:nvPr/>
        </p:nvGrpSpPr>
        <p:grpSpPr>
          <a:xfrm>
            <a:off x="762120" y="1917000"/>
            <a:ext cx="7619760" cy="3962160"/>
            <a:chOff x="762120" y="1917000"/>
            <a:chExt cx="7619760" cy="3962160"/>
          </a:xfrm>
        </p:grpSpPr>
        <p:sp>
          <p:nvSpPr>
            <p:cNvPr id="590" name="Google Shape;1464;p95"/>
            <p:cNvSpPr/>
            <p:nvPr/>
          </p:nvSpPr>
          <p:spPr>
            <a:xfrm>
              <a:off x="762120" y="1917000"/>
              <a:ext cx="7619760" cy="396216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chemeClr val="dk1"/>
                </a:solidFill>
                <a:latin typeface="Arial"/>
                <a:ea typeface="Arial"/>
              </a:endParaRPr>
            </a:p>
          </p:txBody>
        </p:sp>
        <p:pic>
          <p:nvPicPr>
            <p:cNvPr id="591" name="Google Shape;1465;p95" descr="E:\l2.jpg"/>
            <p:cNvPicPr/>
            <p:nvPr/>
          </p:nvPicPr>
          <p:blipFill>
            <a:blip r:embed="rId7"/>
            <a:stretch/>
          </p:blipFill>
          <p:spPr>
            <a:xfrm>
              <a:off x="838080" y="2069280"/>
              <a:ext cx="3657240" cy="3657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92" name="Google Shape;1466;p95" descr="E:\p2.jpg"/>
            <p:cNvPicPr/>
            <p:nvPr/>
          </p:nvPicPr>
          <p:blipFill>
            <a:blip r:embed="rId8"/>
            <a:stretch/>
          </p:blipFill>
          <p:spPr>
            <a:xfrm>
              <a:off x="4648320" y="2069280"/>
              <a:ext cx="3631680" cy="3631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93" name="Google Shape;1477;p95"/>
          <p:cNvSpPr/>
          <p:nvPr/>
        </p:nvSpPr>
        <p:spPr>
          <a:xfrm>
            <a:off x="4068360" y="1455480"/>
            <a:ext cx="100656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spAutoFit/>
          </a:bodyPr>
          <a:p>
            <a:pPr>
              <a:lnSpc>
                <a:spcPct val="116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Шаг 5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Google Shape;1461;p95"/>
          <p:cNvSpPr/>
          <p:nvPr/>
        </p:nvSpPr>
        <p:spPr>
          <a:xfrm>
            <a:off x="4068360" y="1455480"/>
            <a:ext cx="100656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spAutoFit/>
          </a:bodyPr>
          <a:p>
            <a:pPr>
              <a:lnSpc>
                <a:spcPct val="116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Шаг 1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Google Shape;1462;p95"/>
          <p:cNvSpPr/>
          <p:nvPr/>
        </p:nvSpPr>
        <p:spPr>
          <a:xfrm>
            <a:off x="4070880" y="1455480"/>
            <a:ext cx="100656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spAutoFit/>
          </a:bodyPr>
          <a:p>
            <a:pPr>
              <a:lnSpc>
                <a:spcPct val="116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Шаг 2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96" name="Google Shape;1468;p95"/>
          <p:cNvGrpSpPr/>
          <p:nvPr/>
        </p:nvGrpSpPr>
        <p:grpSpPr>
          <a:xfrm>
            <a:off x="762120" y="1917000"/>
            <a:ext cx="7619760" cy="3962160"/>
            <a:chOff x="762120" y="1917000"/>
            <a:chExt cx="7619760" cy="3962160"/>
          </a:xfrm>
        </p:grpSpPr>
        <p:sp>
          <p:nvSpPr>
            <p:cNvPr id="597" name="Google Shape;1469;p95"/>
            <p:cNvSpPr/>
            <p:nvPr/>
          </p:nvSpPr>
          <p:spPr>
            <a:xfrm>
              <a:off x="762120" y="1917000"/>
              <a:ext cx="7619760" cy="396216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chemeClr val="dk1"/>
                </a:solidFill>
                <a:latin typeface="Arial"/>
                <a:ea typeface="Arial"/>
              </a:endParaRPr>
            </a:p>
          </p:txBody>
        </p:sp>
        <p:pic>
          <p:nvPicPr>
            <p:cNvPr id="598" name="Google Shape;1470;p95" descr="E:\l3.jpg"/>
            <p:cNvPicPr/>
            <p:nvPr/>
          </p:nvPicPr>
          <p:blipFill>
            <a:blip r:embed="rId9"/>
            <a:stretch/>
          </p:blipFill>
          <p:spPr>
            <a:xfrm>
              <a:off x="838080" y="2069280"/>
              <a:ext cx="3657240" cy="3657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99" name="Google Shape;1471;p95" descr="E:\p3.jpg"/>
            <p:cNvPicPr/>
            <p:nvPr/>
          </p:nvPicPr>
          <p:blipFill>
            <a:blip r:embed="rId10"/>
            <a:stretch/>
          </p:blipFill>
          <p:spPr>
            <a:xfrm>
              <a:off x="4648320" y="2069280"/>
              <a:ext cx="3631680" cy="3631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00" name="Google Shape;1467;p95"/>
          <p:cNvSpPr/>
          <p:nvPr/>
        </p:nvSpPr>
        <p:spPr>
          <a:xfrm>
            <a:off x="4068000" y="1455480"/>
            <a:ext cx="100656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spAutoFit/>
          </a:bodyPr>
          <a:p>
            <a:pPr>
              <a:lnSpc>
                <a:spcPct val="116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Шаг 3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Декомпрессия — квадродерево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 type="sldNum" idx="64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F1BFEB4-9EE5-4B8F-8F17-9174F3DA1D00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Примеры восстановления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PlaceHolder 2"/>
          <p:cNvSpPr>
            <a:spLocks noGrp="1"/>
          </p:cNvSpPr>
          <p:nvPr>
            <p:ph type="sldNum" idx="65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9C0CA7B-7072-4E2B-BCB7-063FDA2BA36C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6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grpSp>
        <p:nvGrpSpPr>
          <p:cNvPr id="607" name="Google Shape;1489;p96"/>
          <p:cNvGrpSpPr/>
          <p:nvPr/>
        </p:nvGrpSpPr>
        <p:grpSpPr>
          <a:xfrm>
            <a:off x="2133720" y="3962520"/>
            <a:ext cx="2209320" cy="2209320"/>
            <a:chOff x="2133720" y="3962520"/>
            <a:chExt cx="2209320" cy="2209320"/>
          </a:xfrm>
        </p:grpSpPr>
        <p:pic>
          <p:nvPicPr>
            <p:cNvPr id="608" name="Google Shape;1490;p96" descr="H:\My Pictures\fractal\delb.bmp"/>
            <p:cNvPicPr/>
            <p:nvPr/>
          </p:nvPicPr>
          <p:blipFill>
            <a:blip r:embed="rId1"/>
            <a:stretch/>
          </p:blipFill>
          <p:spPr>
            <a:xfrm>
              <a:off x="2133720" y="4035960"/>
              <a:ext cx="2135880" cy="2135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09" name="Google Shape;1491;p96"/>
            <p:cNvSpPr/>
            <p:nvPr/>
          </p:nvSpPr>
          <p:spPr>
            <a:xfrm>
              <a:off x="3827880" y="3962520"/>
              <a:ext cx="515160" cy="515160"/>
            </a:xfrm>
            <a:prstGeom prst="rect">
              <a:avLst/>
            </a:prstGeom>
            <a:solidFill>
              <a:schemeClr val="dk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chemeClr val="dk1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10" name="Google Shape;1492;p96"/>
          <p:cNvGrpSpPr/>
          <p:nvPr/>
        </p:nvGrpSpPr>
        <p:grpSpPr>
          <a:xfrm>
            <a:off x="5029200" y="3962520"/>
            <a:ext cx="2209680" cy="2209320"/>
            <a:chOff x="5029200" y="3962520"/>
            <a:chExt cx="2209680" cy="2209320"/>
          </a:xfrm>
        </p:grpSpPr>
        <p:pic>
          <p:nvPicPr>
            <p:cNvPr id="611" name="Google Shape;1493;p96" descr="H:\My Pictures\fractal\delw.bmp"/>
            <p:cNvPicPr/>
            <p:nvPr/>
          </p:nvPicPr>
          <p:blipFill>
            <a:blip r:embed="rId2"/>
            <a:stretch/>
          </p:blipFill>
          <p:spPr>
            <a:xfrm>
              <a:off x="5029200" y="4038480"/>
              <a:ext cx="2133360" cy="2133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12" name="Google Shape;1494;p96"/>
            <p:cNvSpPr/>
            <p:nvPr/>
          </p:nvSpPr>
          <p:spPr>
            <a:xfrm>
              <a:off x="6705720" y="3962520"/>
              <a:ext cx="533160" cy="53316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chemeClr val="dk1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13" name="Google Shape;1495;p96"/>
          <p:cNvGrpSpPr/>
          <p:nvPr/>
        </p:nvGrpSpPr>
        <p:grpSpPr>
          <a:xfrm>
            <a:off x="5943600" y="1676520"/>
            <a:ext cx="2209320" cy="2209320"/>
            <a:chOff x="5943600" y="1676520"/>
            <a:chExt cx="2209320" cy="2209320"/>
          </a:xfrm>
        </p:grpSpPr>
        <p:pic>
          <p:nvPicPr>
            <p:cNvPr id="614" name="Google Shape;1496;p96" descr="H:\My Pictures\fractal\delr.bmp"/>
            <p:cNvPicPr/>
            <p:nvPr/>
          </p:nvPicPr>
          <p:blipFill>
            <a:blip r:embed="rId3"/>
            <a:stretch/>
          </p:blipFill>
          <p:spPr>
            <a:xfrm>
              <a:off x="5943600" y="1749960"/>
              <a:ext cx="2135880" cy="2135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15" name="Google Shape;1497;p96"/>
            <p:cNvSpPr/>
            <p:nvPr/>
          </p:nvSpPr>
          <p:spPr>
            <a:xfrm>
              <a:off x="7637760" y="1676520"/>
              <a:ext cx="515160" cy="515160"/>
            </a:xfrm>
            <a:prstGeom prst="rect">
              <a:avLst/>
            </a:prstGeom>
            <a:solidFill>
              <a:srgbClr val="ff0033"/>
            </a:solidFill>
            <a:ln w="9525">
              <a:solidFill>
                <a:srgbClr val="ff0033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chemeClr val="dk1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16" name="Google Shape;1498;p96"/>
          <p:cNvGrpSpPr/>
          <p:nvPr/>
        </p:nvGrpSpPr>
        <p:grpSpPr>
          <a:xfrm>
            <a:off x="3429000" y="1676520"/>
            <a:ext cx="2209320" cy="2209320"/>
            <a:chOff x="3429000" y="1676520"/>
            <a:chExt cx="2209320" cy="2209320"/>
          </a:xfrm>
        </p:grpSpPr>
        <p:pic>
          <p:nvPicPr>
            <p:cNvPr id="617" name="Google Shape;1499;p96" descr="H:\My Pictures\fractal\delg.bmp"/>
            <p:cNvPicPr/>
            <p:nvPr/>
          </p:nvPicPr>
          <p:blipFill>
            <a:blip r:embed="rId4"/>
            <a:stretch/>
          </p:blipFill>
          <p:spPr>
            <a:xfrm>
              <a:off x="3429000" y="1749960"/>
              <a:ext cx="2135880" cy="2135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18" name="Google Shape;1500;p96"/>
            <p:cNvSpPr/>
            <p:nvPr/>
          </p:nvSpPr>
          <p:spPr>
            <a:xfrm>
              <a:off x="5123160" y="1676520"/>
              <a:ext cx="515160" cy="51516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chemeClr val="dk1"/>
                </a:solidFill>
                <a:latin typeface="Arial"/>
                <a:ea typeface="Arial"/>
              </a:endParaRPr>
            </a:p>
          </p:txBody>
        </p:sp>
      </p:grpSp>
      <p:pic>
        <p:nvPicPr>
          <p:cNvPr id="619" name="Google Shape;1501;p96" descr="H:\My Pictures\fractal\delphins256.JPG"/>
          <p:cNvPicPr/>
          <p:nvPr/>
        </p:nvPicPr>
        <p:blipFill>
          <a:blip r:embed="rId5"/>
          <a:stretch/>
        </p:blipFill>
        <p:spPr>
          <a:xfrm>
            <a:off x="914400" y="1752480"/>
            <a:ext cx="2133360" cy="213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Пример восстановления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PlaceHolder 2"/>
          <p:cNvSpPr>
            <a:spLocks noGrp="1"/>
          </p:cNvSpPr>
          <p:nvPr>
            <p:ph type="sldNum" idx="66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47CF8B7-CB8A-4A60-BBEA-7BDC9C3C6A9E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2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623" name="Google Shape;1509;p97"/>
          <p:cNvSpPr/>
          <p:nvPr/>
        </p:nvSpPr>
        <p:spPr>
          <a:xfrm>
            <a:off x="763560" y="1989000"/>
            <a:ext cx="7695720" cy="3957120"/>
          </a:xfrm>
          <a:prstGeom prst="rect">
            <a:avLst/>
          </a:prstGeom>
          <a:solidFill>
            <a:schemeClr val="l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pic>
        <p:nvPicPr>
          <p:cNvPr id="624" name="Google Shape;1510;p97" descr="E:\pt.jpg"/>
          <p:cNvPicPr/>
          <p:nvPr/>
        </p:nvPicPr>
        <p:blipFill>
          <a:blip r:embed="rId1"/>
          <a:stretch/>
        </p:blipFill>
        <p:spPr>
          <a:xfrm>
            <a:off x="915840" y="2441520"/>
            <a:ext cx="3339720" cy="3352320"/>
          </a:xfrm>
          <a:prstGeom prst="rect">
            <a:avLst/>
          </a:prstGeom>
          <a:ln w="0">
            <a:noFill/>
          </a:ln>
        </p:spPr>
      </p:pic>
      <p:grpSp>
        <p:nvGrpSpPr>
          <p:cNvPr id="625" name="Google Shape;1511;p97"/>
          <p:cNvGrpSpPr/>
          <p:nvPr/>
        </p:nvGrpSpPr>
        <p:grpSpPr>
          <a:xfrm>
            <a:off x="4268520" y="3813120"/>
            <a:ext cx="762120" cy="457200"/>
            <a:chOff x="4268520" y="3813120"/>
            <a:chExt cx="762120" cy="457200"/>
          </a:xfrm>
        </p:grpSpPr>
        <p:cxnSp>
          <p:nvCxnSpPr>
            <p:cNvPr id="626" name="Google Shape;1512;p97"/>
            <p:cNvCxnSpPr/>
            <p:nvPr/>
          </p:nvCxnSpPr>
          <p:spPr>
            <a:xfrm flipH="1">
              <a:off x="4268520" y="3965400"/>
              <a:ext cx="686160" cy="3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627" name="Google Shape;1513;p97"/>
            <p:cNvCxnSpPr/>
            <p:nvPr/>
          </p:nvCxnSpPr>
          <p:spPr>
            <a:xfrm flipH="1">
              <a:off x="4268520" y="4117680"/>
              <a:ext cx="686160" cy="3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628" name="Google Shape;1514;p97"/>
            <p:cNvCxnSpPr/>
            <p:nvPr/>
          </p:nvCxnSpPr>
          <p:spPr>
            <a:xfrm>
              <a:off x="4802040" y="3813120"/>
              <a:ext cx="228960" cy="2289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cxnSp>
          <p:nvCxnSpPr>
            <p:cNvPr id="629" name="Google Shape;1515;p97"/>
            <p:cNvCxnSpPr/>
            <p:nvPr/>
          </p:nvCxnSpPr>
          <p:spPr>
            <a:xfrm flipV="1">
              <a:off x="4802040" y="4041720"/>
              <a:ext cx="228960" cy="2289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pic>
        <p:nvPicPr>
          <p:cNvPr id="630" name="Google Shape;1516;p97" descr="E:\pt1.jpg"/>
          <p:cNvPicPr/>
          <p:nvPr/>
        </p:nvPicPr>
        <p:blipFill>
          <a:blip r:embed="rId2"/>
          <a:stretch/>
        </p:blipFill>
        <p:spPr>
          <a:xfrm>
            <a:off x="5030640" y="2517840"/>
            <a:ext cx="3327120" cy="3327120"/>
          </a:xfrm>
          <a:prstGeom prst="rect">
            <a:avLst/>
          </a:prstGeom>
          <a:ln w="0">
            <a:noFill/>
          </a:ln>
        </p:spPr>
      </p:pic>
      <p:sp>
        <p:nvSpPr>
          <p:cNvPr id="631" name="PlaceHolder 4"/>
          <p:cNvSpPr>
            <a:spLocks noGrp="1"/>
          </p:cNvSpPr>
          <p:nvPr>
            <p:ph/>
          </p:nvPr>
        </p:nvSpPr>
        <p:spPr>
          <a:xfrm>
            <a:off x="539640" y="1916280"/>
            <a:ext cx="83498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  <a:ea typeface="Arial"/>
              </a:rPr>
              <a:t>    </a:t>
            </a:r>
            <a:r>
              <a:rPr b="0" lang="ru-RU" sz="2000" spc="-1" strike="noStrike">
                <a:solidFill>
                  <a:schemeClr val="dk1"/>
                </a:solidFill>
                <a:latin typeface="Arial"/>
                <a:ea typeface="Arial"/>
              </a:rPr>
              <a:t>Исходное изображение</a:t>
            </a:r>
            <a:r>
              <a:rPr b="0" lang="ru-RU" sz="2000" spc="-1" strike="noStrike">
                <a:solidFill>
                  <a:schemeClr val="dk1"/>
                </a:solidFill>
                <a:latin typeface="Arial"/>
                <a:ea typeface="Arial"/>
              </a:rPr>
              <a:t>	</a:t>
            </a:r>
            <a:r>
              <a:rPr b="0" lang="ru-RU" sz="2000" spc="-1" strike="noStrike">
                <a:solidFill>
                  <a:schemeClr val="dk1"/>
                </a:solidFill>
                <a:latin typeface="Arial"/>
                <a:ea typeface="Arial"/>
              </a:rPr>
              <a:t>         Первый шаг восстановления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Характеристики фрактального сжатия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PlaceHolder 2"/>
          <p:cNvSpPr>
            <a:spLocks noGrp="1"/>
          </p:cNvSpPr>
          <p:nvPr>
            <p:ph type="sldNum" idx="67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A63384C-0711-440B-8B02-3D106498E7E3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4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635" name="PlaceHolder 4"/>
          <p:cNvSpPr>
            <a:spLocks noGrp="1"/>
          </p:cNvSpPr>
          <p:nvPr>
            <p:ph/>
          </p:nvPr>
        </p:nvSpPr>
        <p:spPr>
          <a:xfrm>
            <a:off x="395640" y="1412640"/>
            <a:ext cx="849672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>
              <a:lnSpc>
                <a:spcPct val="100000"/>
              </a:lnSpc>
              <a:buClr>
                <a:srgbClr val="3677ac"/>
              </a:buClr>
              <a:buFont typeface="Arial"/>
              <a:buChar char="•"/>
            </a:pPr>
            <a:r>
              <a:rPr b="1" lang="ru-RU" sz="2400" spc="-1" strike="noStrike">
                <a:solidFill>
                  <a:schemeClr val="accent1"/>
                </a:solidFill>
                <a:latin typeface="Arial"/>
                <a:ea typeface="Arial"/>
              </a:rPr>
              <a:t>Коэффициенты компрессии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: От 2 до 100 раз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677ac"/>
              </a:buClr>
              <a:buFont typeface="Arial"/>
              <a:buChar char="•"/>
            </a:pPr>
            <a:r>
              <a:rPr b="1" lang="ru-RU" sz="2400" spc="-1" strike="noStrike">
                <a:solidFill>
                  <a:schemeClr val="accent1"/>
                </a:solidFill>
                <a:latin typeface="Arial"/>
                <a:ea typeface="Arial"/>
              </a:rPr>
              <a:t>Класс изображений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: 24-битные и 8-битные grayscale изображения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677ac"/>
              </a:buClr>
              <a:buFont typeface="Arial"/>
              <a:buChar char="•"/>
            </a:pPr>
            <a:r>
              <a:rPr b="1" lang="ru-RU" sz="2400" spc="-1" strike="noStrike">
                <a:solidFill>
                  <a:schemeClr val="accent1"/>
                </a:solidFill>
                <a:latin typeface="Arial"/>
                <a:ea typeface="Arial"/>
              </a:rPr>
              <a:t>Симметричность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: Существенно несимметричен. Коэффициент несимметричности достигает 10000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Пространство CMYK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ldNum" idx="16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3546362-03BA-4D31-A2FD-46B75D2CB59B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199" name="Google Shape;190;p8"/>
          <p:cNvGrpSpPr/>
          <p:nvPr/>
        </p:nvGrpSpPr>
        <p:grpSpPr>
          <a:xfrm>
            <a:off x="221760" y="1484640"/>
            <a:ext cx="8700480" cy="4193280"/>
            <a:chOff x="221760" y="1484640"/>
            <a:chExt cx="8700480" cy="4193280"/>
          </a:xfrm>
        </p:grpSpPr>
        <p:graphicFrame>
          <p:nvGraphicFramePr>
            <p:cNvPr id="200" name="Google Shape;191;p8"/>
            <p:cNvGraphicFramePr/>
            <p:nvPr/>
          </p:nvGraphicFramePr>
          <p:xfrm>
            <a:off x="4645800" y="1484640"/>
            <a:ext cx="4276440" cy="4167720"/>
          </p:xfrm>
          <a:graphic>
            <a:graphicData uri="http://schemas.openxmlformats.org/presentationml/2006/ole">
              <p:oleObj r:id="rId1" spid="">
                <p:embed/>
                <p:pic>
                  <p:nvPicPr>
                    <p:cNvPr id="201" name="Google Shape;191;p8" descr=""/>
                    <p:cNvPicPr/>
                    <p:nvPr/>
                  </p:nvPicPr>
                  <p:blipFill>
                    <a:blip r:embed="rId2"/>
                    <a:stretch/>
                  </p:blipFill>
                  <p:spPr>
                    <a:xfrm>
                      <a:off x="4645800" y="1484640"/>
                      <a:ext cx="4276440" cy="416772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</p:oleObj>
            </a:graphicData>
          </a:graphic>
        </p:graphicFrame>
        <p:grpSp>
          <p:nvGrpSpPr>
            <p:cNvPr id="202" name="Google Shape;192;p8"/>
            <p:cNvGrpSpPr/>
            <p:nvPr/>
          </p:nvGrpSpPr>
          <p:grpSpPr>
            <a:xfrm>
              <a:off x="221760" y="1484640"/>
              <a:ext cx="5839200" cy="4193280"/>
              <a:chOff x="221760" y="1484640"/>
              <a:chExt cx="5839200" cy="4193280"/>
            </a:xfrm>
          </p:grpSpPr>
          <p:pic>
            <p:nvPicPr>
              <p:cNvPr id="203" name="Google Shape;193;p8" descr="E:\Compression_Cource\CMYK copy.gif"/>
              <p:cNvPicPr/>
              <p:nvPr/>
            </p:nvPicPr>
            <p:blipFill>
              <a:blip r:embed="rId3"/>
              <a:stretch/>
            </p:blipFill>
            <p:spPr>
              <a:xfrm>
                <a:off x="297000" y="1484640"/>
                <a:ext cx="4156560" cy="41932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04" name="Google Shape;194;p8"/>
              <p:cNvSpPr/>
              <p:nvPr/>
            </p:nvSpPr>
            <p:spPr>
              <a:xfrm>
                <a:off x="221760" y="3250800"/>
                <a:ext cx="2919600" cy="36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1800" spc="-1" strike="noStrike">
                    <a:solidFill>
                      <a:schemeClr val="dk1"/>
                    </a:solidFill>
                    <a:latin typeface="Times New Roman"/>
                    <a:ea typeface="Times New Roman"/>
                  </a:rPr>
                  <a:t>Red (1,0,0)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5" name="Google Shape;195;p8"/>
              <p:cNvSpPr/>
              <p:nvPr/>
            </p:nvSpPr>
            <p:spPr>
              <a:xfrm>
                <a:off x="2992320" y="5085000"/>
                <a:ext cx="2919600" cy="36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1800" spc="-1" strike="noStrike">
                    <a:solidFill>
                      <a:schemeClr val="dk1"/>
                    </a:solidFill>
                    <a:latin typeface="Times New Roman"/>
                    <a:ea typeface="Times New Roman"/>
                  </a:rPr>
                  <a:t>Green (0,1,0)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6" name="Google Shape;196;p8"/>
              <p:cNvSpPr/>
              <p:nvPr/>
            </p:nvSpPr>
            <p:spPr>
              <a:xfrm>
                <a:off x="3066120" y="1554840"/>
                <a:ext cx="2919600" cy="36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1800" spc="-1" strike="noStrike">
                    <a:solidFill>
                      <a:schemeClr val="dk1"/>
                    </a:solidFill>
                    <a:latin typeface="Times New Roman"/>
                    <a:ea typeface="Times New Roman"/>
                  </a:rPr>
                  <a:t>Blue (0,0,1)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7" name="Google Shape;197;p8"/>
              <p:cNvSpPr/>
              <p:nvPr/>
            </p:nvSpPr>
            <p:spPr>
              <a:xfrm>
                <a:off x="671400" y="1554840"/>
                <a:ext cx="2919600" cy="36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1800" spc="-1" strike="noStrike">
                    <a:solidFill>
                      <a:schemeClr val="dk1"/>
                    </a:solidFill>
                    <a:latin typeface="Times New Roman"/>
                    <a:ea typeface="Times New Roman"/>
                  </a:rPr>
                  <a:t>Magenta (1,0,1)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8" name="Google Shape;198;p8"/>
              <p:cNvSpPr/>
              <p:nvPr/>
            </p:nvSpPr>
            <p:spPr>
              <a:xfrm>
                <a:off x="3141360" y="3461040"/>
                <a:ext cx="2919600" cy="36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1800" spc="-1" strike="noStrike">
                    <a:solidFill>
                      <a:schemeClr val="dk1"/>
                    </a:solidFill>
                    <a:latin typeface="Times New Roman"/>
                    <a:ea typeface="Times New Roman"/>
                  </a:rPr>
                  <a:t>Cyan (0,1,1)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9" name="Google Shape;199;p8"/>
              <p:cNvSpPr/>
              <p:nvPr/>
            </p:nvSpPr>
            <p:spPr>
              <a:xfrm>
                <a:off x="595800" y="5297040"/>
                <a:ext cx="2919600" cy="36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1800" spc="-1" strike="noStrike">
                    <a:solidFill>
                      <a:schemeClr val="dk1"/>
                    </a:solidFill>
                    <a:latin typeface="Times New Roman"/>
                    <a:ea typeface="Times New Roman"/>
                  </a:rPr>
                  <a:t>Yellow (1,1,0)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0" name="Google Shape;200;p8"/>
              <p:cNvSpPr/>
              <p:nvPr/>
            </p:nvSpPr>
            <p:spPr>
              <a:xfrm>
                <a:off x="2243880" y="2754720"/>
                <a:ext cx="2919600" cy="36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1800" spc="-1" strike="noStrike">
                    <a:solidFill>
                      <a:schemeClr val="dk1"/>
                    </a:solidFill>
                    <a:latin typeface="Times New Roman"/>
                    <a:ea typeface="Times New Roman"/>
                  </a:rPr>
                  <a:t> </a:t>
                </a:r>
                <a:r>
                  <a:rPr b="0" lang="ru-RU" sz="1800" spc="-1" strike="noStrike">
                    <a:solidFill>
                      <a:schemeClr val="dk1"/>
                    </a:solidFill>
                    <a:latin typeface="Times New Roman"/>
                    <a:ea typeface="Times New Roman"/>
                  </a:rPr>
                  <a:t>Black (0,0,0)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1" name="Google Shape;201;p8"/>
              <p:cNvSpPr/>
              <p:nvPr/>
            </p:nvSpPr>
            <p:spPr>
              <a:xfrm>
                <a:off x="969840" y="3602880"/>
                <a:ext cx="2919600" cy="36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1800" spc="-1" strike="noStrike">
                    <a:solidFill>
                      <a:schemeClr val="dk1"/>
                    </a:solidFill>
                    <a:latin typeface="Times New Roman"/>
                    <a:ea typeface="Times New Roman"/>
                  </a:rPr>
                  <a:t>White (1,1,1)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 u="sng">
                <a:solidFill>
                  <a:schemeClr val="dk1"/>
                </a:solidFill>
                <a:uFillTx/>
                <a:latin typeface="Arial"/>
                <a:ea typeface="Arial"/>
                <a:hlinkClick r:id="rId4"/>
              </a:rPr>
              <a:t>Wikipedia.org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RGB→CMYK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ldNum" idx="17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F7D98B9-C982-4245-8A8F-51F52A4283A7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614160" y="1721160"/>
            <a:ext cx="784512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Google Shape;211;p9"/>
          <p:cNvSpPr/>
          <p:nvPr/>
        </p:nvSpPr>
        <p:spPr>
          <a:xfrm>
            <a:off x="5344920" y="1502280"/>
            <a:ext cx="297144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-RU" sz="3200" spc="-1" strike="noStrike">
                <a:solidFill>
                  <a:schemeClr val="dk1"/>
                </a:solidFill>
                <a:latin typeface="Arial"/>
                <a:ea typeface="Arial"/>
              </a:rPr>
              <a:t>RGB  CMY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Google Shape;212;p9"/>
          <p:cNvSpPr/>
          <p:nvPr/>
        </p:nvSpPr>
        <p:spPr>
          <a:xfrm>
            <a:off x="5484600" y="2081520"/>
            <a:ext cx="3047760" cy="155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3200" spc="-1" strike="noStrike">
                <a:solidFill>
                  <a:schemeClr val="dk1"/>
                </a:solidFill>
                <a:latin typeface="Arial"/>
                <a:ea typeface="Arial"/>
              </a:rPr>
              <a:t>С</a:t>
            </a:r>
            <a:r>
              <a:rPr b="0" lang="en-GB" sz="32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ru-RU" sz="3200" spc="-1" strike="noStrike">
                <a:solidFill>
                  <a:schemeClr val="dk1"/>
                </a:solidFill>
                <a:latin typeface="Arial"/>
                <a:ea typeface="Arial"/>
              </a:rPr>
              <a:t>=</a:t>
            </a:r>
            <a:r>
              <a:rPr b="0" lang="en-GB" sz="32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ru-RU" sz="3200" spc="-1" strike="noStrike">
                <a:solidFill>
                  <a:schemeClr val="dk1"/>
                </a:solidFill>
                <a:latin typeface="Arial"/>
                <a:ea typeface="Arial"/>
              </a:rPr>
              <a:t>255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Arial"/>
              </a:rPr>
              <a:t>–</a:t>
            </a:r>
            <a:r>
              <a:rPr b="0" lang="ru-RU" sz="3200" spc="-1" strike="noStrike">
                <a:solidFill>
                  <a:schemeClr val="dk1"/>
                </a:solidFill>
                <a:latin typeface="Arial"/>
                <a:ea typeface="Arial"/>
              </a:rPr>
              <a:t> 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3200" spc="-1" strike="noStrike">
                <a:solidFill>
                  <a:schemeClr val="dk1"/>
                </a:solidFill>
                <a:latin typeface="Arial"/>
                <a:ea typeface="Arial"/>
              </a:rPr>
              <a:t>M</a:t>
            </a:r>
            <a:r>
              <a:rPr b="0" lang="en-GB" sz="32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ru-RU" sz="3200" spc="-1" strike="noStrike">
                <a:solidFill>
                  <a:schemeClr val="dk1"/>
                </a:solidFill>
                <a:latin typeface="Arial"/>
                <a:ea typeface="Arial"/>
              </a:rPr>
              <a:t>=</a:t>
            </a:r>
            <a:r>
              <a:rPr b="0" lang="en-GB" sz="32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ru-RU" sz="3200" spc="-1" strike="noStrike">
                <a:solidFill>
                  <a:schemeClr val="dk1"/>
                </a:solidFill>
                <a:latin typeface="Arial"/>
                <a:ea typeface="Arial"/>
              </a:rPr>
              <a:t>255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Arial"/>
              </a:rPr>
              <a:t>–</a:t>
            </a:r>
            <a:r>
              <a:rPr b="0" lang="ru-RU" sz="3200" spc="-1" strike="noStrike">
                <a:solidFill>
                  <a:schemeClr val="dk1"/>
                </a:solidFill>
                <a:latin typeface="Arial"/>
                <a:ea typeface="Arial"/>
              </a:rPr>
              <a:t> 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3200" spc="-1" strike="noStrike">
                <a:solidFill>
                  <a:schemeClr val="dk1"/>
                </a:solidFill>
                <a:latin typeface="Arial"/>
                <a:ea typeface="Arial"/>
              </a:rPr>
              <a:t>Y</a:t>
            </a:r>
            <a:r>
              <a:rPr b="0" lang="en-GB" sz="32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ru-RU" sz="3200" spc="-1" strike="noStrike">
                <a:solidFill>
                  <a:schemeClr val="dk1"/>
                </a:solidFill>
                <a:latin typeface="Arial"/>
                <a:ea typeface="Arial"/>
              </a:rPr>
              <a:t>=</a:t>
            </a:r>
            <a:r>
              <a:rPr b="0" lang="en-GB" sz="32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ru-RU" sz="3200" spc="-1" strike="noStrike">
                <a:solidFill>
                  <a:schemeClr val="dk1"/>
                </a:solidFill>
                <a:latin typeface="Arial"/>
                <a:ea typeface="Arial"/>
              </a:rPr>
              <a:t>255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Arial"/>
              </a:rPr>
              <a:t>–</a:t>
            </a:r>
            <a:r>
              <a:rPr b="0" lang="ru-RU" sz="3200" spc="-1" strike="noStrike">
                <a:solidFill>
                  <a:schemeClr val="dk1"/>
                </a:solidFill>
                <a:latin typeface="Arial"/>
                <a:ea typeface="Arial"/>
              </a:rPr>
              <a:t> B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Google Shape;213;p9"/>
          <p:cNvSpPr/>
          <p:nvPr/>
        </p:nvSpPr>
        <p:spPr>
          <a:xfrm>
            <a:off x="5435280" y="3589920"/>
            <a:ext cx="297144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-RU" sz="3200" spc="-1" strike="noStrike">
                <a:solidFill>
                  <a:schemeClr val="dk1"/>
                </a:solidFill>
                <a:latin typeface="Arial"/>
                <a:ea typeface="Arial"/>
              </a:rPr>
              <a:t>CMY</a:t>
            </a:r>
            <a:r>
              <a:rPr b="1" lang="ru-RU" sz="3200" spc="-1" strike="noStrike">
                <a:solidFill>
                  <a:schemeClr val="dk1"/>
                </a:solidFill>
                <a:latin typeface="Arial"/>
                <a:ea typeface="Cambria Math"/>
              </a:rPr>
              <a:t> </a:t>
            </a:r>
            <a:r>
              <a:rPr b="1" lang="ru-RU" sz="3200" spc="-1" strike="noStrike">
                <a:solidFill>
                  <a:schemeClr val="dk1"/>
                </a:solidFill>
                <a:latin typeface="Arial"/>
                <a:ea typeface="Arial"/>
              </a:rPr>
              <a:t>CMYK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19" name="Google Shape;214;p9"/>
          <p:cNvGrpSpPr/>
          <p:nvPr/>
        </p:nvGrpSpPr>
        <p:grpSpPr>
          <a:xfrm>
            <a:off x="685440" y="1484640"/>
            <a:ext cx="5943240" cy="4525560"/>
            <a:chOff x="685440" y="1484640"/>
            <a:chExt cx="5943240" cy="4525560"/>
          </a:xfrm>
        </p:grpSpPr>
        <p:pic>
          <p:nvPicPr>
            <p:cNvPr id="220" name="Google Shape;215;p9" descr="E:\Compression_Cource\CMYK copy.gif"/>
            <p:cNvPicPr/>
            <p:nvPr/>
          </p:nvPicPr>
          <p:blipFill>
            <a:blip r:embed="rId1"/>
            <a:stretch/>
          </p:blipFill>
          <p:spPr>
            <a:xfrm>
              <a:off x="761760" y="1484640"/>
              <a:ext cx="4231800" cy="4525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1" name="Google Shape;216;p9"/>
            <p:cNvSpPr/>
            <p:nvPr/>
          </p:nvSpPr>
          <p:spPr>
            <a:xfrm>
              <a:off x="685440" y="3389760"/>
              <a:ext cx="297144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800" spc="-1" strike="noStrike">
                  <a:solidFill>
                    <a:schemeClr val="dk1"/>
                  </a:solidFill>
                  <a:latin typeface="Times New Roman"/>
                  <a:ea typeface="Times New Roman"/>
                </a:rPr>
                <a:t>Red (1,0,0)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2" name="Google Shape;217;p9"/>
            <p:cNvSpPr/>
            <p:nvPr/>
          </p:nvSpPr>
          <p:spPr>
            <a:xfrm>
              <a:off x="3504960" y="5370840"/>
              <a:ext cx="297144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800" spc="-1" strike="noStrike">
                  <a:solidFill>
                    <a:schemeClr val="dk1"/>
                  </a:solidFill>
                  <a:latin typeface="Times New Roman"/>
                  <a:ea typeface="Times New Roman"/>
                </a:rPr>
                <a:t>Green (0,1,0)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3" name="Google Shape;218;p9"/>
            <p:cNvSpPr/>
            <p:nvPr/>
          </p:nvSpPr>
          <p:spPr>
            <a:xfrm>
              <a:off x="3580920" y="1560960"/>
              <a:ext cx="297144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800" spc="-1" strike="noStrike">
                  <a:solidFill>
                    <a:schemeClr val="dk1"/>
                  </a:solidFill>
                  <a:latin typeface="Times New Roman"/>
                  <a:ea typeface="Times New Roman"/>
                </a:rPr>
                <a:t>Blue (0,0,1)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4" name="Google Shape;219;p9"/>
            <p:cNvSpPr/>
            <p:nvPr/>
          </p:nvSpPr>
          <p:spPr>
            <a:xfrm>
              <a:off x="1142640" y="1560960"/>
              <a:ext cx="297144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800" spc="-1" strike="noStrike">
                  <a:solidFill>
                    <a:schemeClr val="dk1"/>
                  </a:solidFill>
                  <a:latin typeface="Times New Roman"/>
                  <a:ea typeface="Times New Roman"/>
                </a:rPr>
                <a:t>Magenta (1,0,1)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5" name="Google Shape;220;p9"/>
            <p:cNvSpPr/>
            <p:nvPr/>
          </p:nvSpPr>
          <p:spPr>
            <a:xfrm>
              <a:off x="3657240" y="3618360"/>
              <a:ext cx="297144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800" spc="-1" strike="noStrike">
                  <a:solidFill>
                    <a:schemeClr val="dk1"/>
                  </a:solidFill>
                  <a:latin typeface="Times New Roman"/>
                  <a:ea typeface="Times New Roman"/>
                </a:rPr>
                <a:t>Cyan (0,1,1)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6" name="Google Shape;221;p9"/>
            <p:cNvSpPr/>
            <p:nvPr/>
          </p:nvSpPr>
          <p:spPr>
            <a:xfrm>
              <a:off x="1066320" y="5599440"/>
              <a:ext cx="297144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800" spc="-1" strike="noStrike">
                  <a:solidFill>
                    <a:schemeClr val="dk1"/>
                  </a:solidFill>
                  <a:latin typeface="Times New Roman"/>
                  <a:ea typeface="Times New Roman"/>
                </a:rPr>
                <a:t>Yellow (1,1,0)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7" name="Google Shape;222;p9"/>
            <p:cNvSpPr/>
            <p:nvPr/>
          </p:nvSpPr>
          <p:spPr>
            <a:xfrm>
              <a:off x="2742840" y="2856240"/>
              <a:ext cx="297144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800" spc="-1" strike="noStrike">
                  <a:solidFill>
                    <a:schemeClr val="dk1"/>
                  </a:solidFill>
                  <a:latin typeface="Times New Roman"/>
                  <a:ea typeface="Times New Roman"/>
                </a:rPr>
                <a:t> </a:t>
              </a:r>
              <a:r>
                <a:rPr b="0" lang="ru-RU" sz="1800" spc="-1" strike="noStrike">
                  <a:solidFill>
                    <a:schemeClr val="dk1"/>
                  </a:solidFill>
                  <a:latin typeface="Times New Roman"/>
                  <a:ea typeface="Times New Roman"/>
                </a:rPr>
                <a:t>Black (0,0,0)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8" name="Google Shape;223;p9"/>
            <p:cNvSpPr/>
            <p:nvPr/>
          </p:nvSpPr>
          <p:spPr>
            <a:xfrm>
              <a:off x="1447560" y="3770640"/>
              <a:ext cx="297144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800" spc="-1" strike="noStrike">
                  <a:solidFill>
                    <a:schemeClr val="dk1"/>
                  </a:solidFill>
                  <a:latin typeface="Times New Roman"/>
                  <a:ea typeface="Times New Roman"/>
                </a:rPr>
                <a:t>White (1,1,1)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29" name="Google Shape;224;p9"/>
          <p:cNvSpPr/>
          <p:nvPr/>
        </p:nvSpPr>
        <p:spPr>
          <a:xfrm>
            <a:off x="5483520" y="4077360"/>
            <a:ext cx="3047760" cy="20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3200" spc="-1" strike="noStrike">
                <a:solidFill>
                  <a:schemeClr val="dk1"/>
                </a:solidFill>
                <a:latin typeface="Arial"/>
                <a:ea typeface="Arial"/>
              </a:rPr>
              <a:t>K = min(C,M,Y)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3200" spc="-1" strike="noStrike">
                <a:solidFill>
                  <a:schemeClr val="dk1"/>
                </a:solidFill>
                <a:latin typeface="Arial"/>
                <a:ea typeface="Arial"/>
              </a:rPr>
              <a:t>C = C – K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3200" spc="-1" strike="noStrike">
                <a:solidFill>
                  <a:schemeClr val="dk1"/>
                </a:solidFill>
                <a:latin typeface="Arial"/>
                <a:ea typeface="Arial"/>
              </a:rPr>
              <a:t>M = M – K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3200" spc="-1" strike="noStrike">
                <a:solidFill>
                  <a:schemeClr val="dk1"/>
                </a:solidFill>
                <a:latin typeface="Arial"/>
                <a:ea typeface="Arial"/>
              </a:rPr>
              <a:t>Y = Y – K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95640" y="41760"/>
            <a:ext cx="762228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Arial"/>
                <a:ea typeface="Arial"/>
              </a:rPr>
              <a:t>HSV (Hue, Saturation, Value)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395640" y="1412640"/>
            <a:ext cx="8496720" cy="46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Построена на основе субъективного восприятия цвета человеком.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18"/>
          </p:nvPr>
        </p:nvSpPr>
        <p:spPr>
          <a:xfrm>
            <a:off x="8555400" y="6486480"/>
            <a:ext cx="588240" cy="3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pc="-1" strike="noStrike">
                <a:solidFill>
                  <a:srgbClr val="21212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A3B92FF-A867-4875-B9D4-F0B2586E0EC9}" type="slidenum">
              <a:rPr b="0" lang="ru-RU" sz="1600" spc="-1" strike="noStrike">
                <a:solidFill>
                  <a:srgbClr val="212121"/>
                </a:solidFill>
                <a:latin typeface="Arial"/>
                <a:ea typeface="Arial"/>
              </a:rPr>
              <a:t>1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4212720" y="6139440"/>
            <a:ext cx="4319280" cy="71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grpSp>
        <p:nvGrpSpPr>
          <p:cNvPr id="234" name="Google Shape;233;p10"/>
          <p:cNvGrpSpPr/>
          <p:nvPr/>
        </p:nvGrpSpPr>
        <p:grpSpPr>
          <a:xfrm>
            <a:off x="971640" y="2277000"/>
            <a:ext cx="5181120" cy="3641760"/>
            <a:chOff x="971640" y="2277000"/>
            <a:chExt cx="5181120" cy="3641760"/>
          </a:xfrm>
        </p:grpSpPr>
        <p:pic>
          <p:nvPicPr>
            <p:cNvPr id="235" name="Google Shape;234;p10" descr="E:\Compression_Cource\HSV copy.gif"/>
            <p:cNvPicPr/>
            <p:nvPr/>
          </p:nvPicPr>
          <p:blipFill>
            <a:blip r:embed="rId1"/>
            <a:stretch/>
          </p:blipFill>
          <p:spPr>
            <a:xfrm>
              <a:off x="1200240" y="2277000"/>
              <a:ext cx="3288960" cy="3524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6" name="Google Shape;235;p10"/>
            <p:cNvSpPr/>
            <p:nvPr/>
          </p:nvSpPr>
          <p:spPr>
            <a:xfrm>
              <a:off x="1047960" y="5020200"/>
              <a:ext cx="297144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800" spc="-1" strike="noStrike">
                  <a:solidFill>
                    <a:schemeClr val="dk1"/>
                  </a:solidFill>
                  <a:latin typeface="Times New Roman"/>
                  <a:ea typeface="Times New Roman"/>
                </a:rPr>
                <a:t>Red (1,0,0)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7" name="Google Shape;236;p10"/>
            <p:cNvSpPr/>
            <p:nvPr/>
          </p:nvSpPr>
          <p:spPr>
            <a:xfrm>
              <a:off x="3029040" y="3953160"/>
              <a:ext cx="297144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800" spc="-1" strike="noStrike">
                  <a:solidFill>
                    <a:schemeClr val="dk1"/>
                  </a:solidFill>
                  <a:latin typeface="Times New Roman"/>
                  <a:ea typeface="Times New Roman"/>
                </a:rPr>
                <a:t>Green (0,1,0)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8" name="Google Shape;237;p10"/>
            <p:cNvSpPr/>
            <p:nvPr/>
          </p:nvSpPr>
          <p:spPr>
            <a:xfrm>
              <a:off x="1581120" y="2352960"/>
              <a:ext cx="297144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800" spc="-1" strike="noStrike">
                  <a:solidFill>
                    <a:schemeClr val="dk1"/>
                  </a:solidFill>
                  <a:latin typeface="Times New Roman"/>
                  <a:ea typeface="Times New Roman"/>
                </a:rPr>
                <a:t>Blue (0,0,1)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9" name="Google Shape;238;p10"/>
            <p:cNvSpPr/>
            <p:nvPr/>
          </p:nvSpPr>
          <p:spPr>
            <a:xfrm>
              <a:off x="971640" y="3191400"/>
              <a:ext cx="297144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800" spc="-1" strike="noStrike">
                  <a:solidFill>
                    <a:schemeClr val="dk1"/>
                  </a:solidFill>
                  <a:latin typeface="Times New Roman"/>
                  <a:ea typeface="Times New Roman"/>
                </a:rPr>
                <a:t>Magenta (1,0,1)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0" name="Google Shape;239;p10"/>
            <p:cNvSpPr/>
            <p:nvPr/>
          </p:nvSpPr>
          <p:spPr>
            <a:xfrm>
              <a:off x="3105360" y="2277000"/>
              <a:ext cx="297144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800" spc="-1" strike="noStrike">
                  <a:solidFill>
                    <a:schemeClr val="dk1"/>
                  </a:solidFill>
                  <a:latin typeface="Times New Roman"/>
                  <a:ea typeface="Times New Roman"/>
                </a:rPr>
                <a:t>Cyan (0,1,1)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1" name="Google Shape;240;p10"/>
            <p:cNvSpPr/>
            <p:nvPr/>
          </p:nvSpPr>
          <p:spPr>
            <a:xfrm>
              <a:off x="2648160" y="5553360"/>
              <a:ext cx="297144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800" spc="-1" strike="noStrike">
                  <a:solidFill>
                    <a:schemeClr val="dk1"/>
                  </a:solidFill>
                  <a:latin typeface="Times New Roman"/>
                  <a:ea typeface="Times New Roman"/>
                </a:rPr>
                <a:t>Yellow (1,1,0)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2" name="Google Shape;241;p10"/>
            <p:cNvSpPr/>
            <p:nvPr/>
          </p:nvSpPr>
          <p:spPr>
            <a:xfrm>
              <a:off x="1074960" y="3953160"/>
              <a:ext cx="297144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800" spc="-1" strike="noStrike">
                  <a:solidFill>
                    <a:schemeClr val="dk1"/>
                  </a:solidFill>
                  <a:latin typeface="Times New Roman"/>
                  <a:ea typeface="Times New Roman"/>
                </a:rPr>
                <a:t> </a:t>
              </a:r>
              <a:r>
                <a:rPr b="0" lang="ru-RU" sz="1800" spc="-1" strike="noStrike">
                  <a:solidFill>
                    <a:schemeClr val="dk1"/>
                  </a:solidFill>
                  <a:latin typeface="Times New Roman"/>
                  <a:ea typeface="Times New Roman"/>
                </a:rPr>
                <a:t>Black (0,0,0)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3" name="Google Shape;242;p10"/>
            <p:cNvSpPr/>
            <p:nvPr/>
          </p:nvSpPr>
          <p:spPr>
            <a:xfrm>
              <a:off x="3181320" y="3648600"/>
              <a:ext cx="297144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800" spc="-1" strike="noStrike">
                  <a:solidFill>
                    <a:schemeClr val="dk1"/>
                  </a:solidFill>
                  <a:latin typeface="Times New Roman"/>
                  <a:ea typeface="Times New Roman"/>
                </a:rPr>
                <a:t>White (1,1,1)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4" name="Google Shape;243;p10"/>
            <p:cNvSpPr/>
            <p:nvPr/>
          </p:nvSpPr>
          <p:spPr>
            <a:xfrm>
              <a:off x="1962360" y="4791600"/>
              <a:ext cx="45684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800" spc="-1" strike="noStrike">
                  <a:solidFill>
                    <a:schemeClr val="dk1"/>
                  </a:solidFill>
                  <a:latin typeface="Times New Roman"/>
                  <a:ea typeface="Times New Roman"/>
                </a:rPr>
                <a:t>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5" name="Google Shape;244;p10"/>
            <p:cNvSpPr/>
            <p:nvPr/>
          </p:nvSpPr>
          <p:spPr>
            <a:xfrm>
              <a:off x="2343240" y="4638960"/>
              <a:ext cx="190476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800" spc="-1" strike="noStrike">
                  <a:solidFill>
                    <a:schemeClr val="dk1"/>
                  </a:solidFill>
                  <a:latin typeface="Times New Roman"/>
                  <a:ea typeface="Times New Roman"/>
                </a:rPr>
                <a:t>H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6" name="Google Shape;245;p10"/>
            <p:cNvSpPr/>
            <p:nvPr/>
          </p:nvSpPr>
          <p:spPr>
            <a:xfrm>
              <a:off x="2724120" y="3877200"/>
              <a:ext cx="45684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1800" spc="-1" strike="noStrike">
                  <a:solidFill>
                    <a:schemeClr val="dk1"/>
                  </a:solidFill>
                  <a:latin typeface="Times New Roman"/>
                  <a:ea typeface="Times New Roman"/>
                </a:rPr>
                <a:t>V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677ac"/>
      </a:accent1>
      <a:accent2>
        <a:srgbClr val="ea8532"/>
      </a:accent2>
      <a:accent3>
        <a:srgbClr val="d52557"/>
      </a:accent3>
      <a:accent4>
        <a:srgbClr val="75d5eb"/>
      </a:accent4>
      <a:accent5>
        <a:srgbClr val="29754b"/>
      </a:accent5>
      <a:accent6>
        <a:srgbClr val="6a2424"/>
      </a:accent6>
      <a:hlink>
        <a:srgbClr val="1f4291"/>
      </a:hlink>
      <a:folHlink>
        <a:srgbClr val="ff0066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677ac"/>
      </a:accent1>
      <a:accent2>
        <a:srgbClr val="ea8532"/>
      </a:accent2>
      <a:accent3>
        <a:srgbClr val="d52557"/>
      </a:accent3>
      <a:accent4>
        <a:srgbClr val="75d5eb"/>
      </a:accent4>
      <a:accent5>
        <a:srgbClr val="29754b"/>
      </a:accent5>
      <a:accent6>
        <a:srgbClr val="6a2424"/>
      </a:accent6>
      <a:hlink>
        <a:srgbClr val="1f4291"/>
      </a:hlink>
      <a:folHlink>
        <a:srgbClr val="ff0066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677ac"/>
      </a:accent1>
      <a:accent2>
        <a:srgbClr val="ea8532"/>
      </a:accent2>
      <a:accent3>
        <a:srgbClr val="d52557"/>
      </a:accent3>
      <a:accent4>
        <a:srgbClr val="75d5eb"/>
      </a:accent4>
      <a:accent5>
        <a:srgbClr val="29754b"/>
      </a:accent5>
      <a:accent6>
        <a:srgbClr val="6a2424"/>
      </a:accent6>
      <a:hlink>
        <a:srgbClr val="1f4291"/>
      </a:hlink>
      <a:folHlink>
        <a:srgbClr val="ff0066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677ac"/>
      </a:accent1>
      <a:accent2>
        <a:srgbClr val="ea8532"/>
      </a:accent2>
      <a:accent3>
        <a:srgbClr val="d52557"/>
      </a:accent3>
      <a:accent4>
        <a:srgbClr val="75d5eb"/>
      </a:accent4>
      <a:accent5>
        <a:srgbClr val="29754b"/>
      </a:accent5>
      <a:accent6>
        <a:srgbClr val="6a2424"/>
      </a:accent6>
      <a:hlink>
        <a:srgbClr val="1f4291"/>
      </a:hlink>
      <a:folHlink>
        <a:srgbClr val="ff0066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677ac"/>
      </a:accent1>
      <a:accent2>
        <a:srgbClr val="ea8532"/>
      </a:accent2>
      <a:accent3>
        <a:srgbClr val="d52557"/>
      </a:accent3>
      <a:accent4>
        <a:srgbClr val="75d5eb"/>
      </a:accent4>
      <a:accent5>
        <a:srgbClr val="29754b"/>
      </a:accent5>
      <a:accent6>
        <a:srgbClr val="6a2424"/>
      </a:accent6>
      <a:hlink>
        <a:srgbClr val="1f4291"/>
      </a:hlink>
      <a:folHlink>
        <a:srgbClr val="ff0066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677ac"/>
      </a:accent1>
      <a:accent2>
        <a:srgbClr val="ea8532"/>
      </a:accent2>
      <a:accent3>
        <a:srgbClr val="d52557"/>
      </a:accent3>
      <a:accent4>
        <a:srgbClr val="75d5eb"/>
      </a:accent4>
      <a:accent5>
        <a:srgbClr val="29754b"/>
      </a:accent5>
      <a:accent6>
        <a:srgbClr val="6a2424"/>
      </a:accent6>
      <a:hlink>
        <a:srgbClr val="1f4291"/>
      </a:hlink>
      <a:folHlink>
        <a:srgbClr val="ff0066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677ac"/>
      </a:accent1>
      <a:accent2>
        <a:srgbClr val="ea8532"/>
      </a:accent2>
      <a:accent3>
        <a:srgbClr val="d52557"/>
      </a:accent3>
      <a:accent4>
        <a:srgbClr val="75d5eb"/>
      </a:accent4>
      <a:accent5>
        <a:srgbClr val="29754b"/>
      </a:accent5>
      <a:accent6>
        <a:srgbClr val="6a2424"/>
      </a:accent6>
      <a:hlink>
        <a:srgbClr val="1f4291"/>
      </a:hlink>
      <a:folHlink>
        <a:srgbClr val="ff0066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677ac"/>
      </a:accent1>
      <a:accent2>
        <a:srgbClr val="ea8532"/>
      </a:accent2>
      <a:accent3>
        <a:srgbClr val="d52557"/>
      </a:accent3>
      <a:accent4>
        <a:srgbClr val="75d5eb"/>
      </a:accent4>
      <a:accent5>
        <a:srgbClr val="29754b"/>
      </a:accent5>
      <a:accent6>
        <a:srgbClr val="6a2424"/>
      </a:accent6>
      <a:hlink>
        <a:srgbClr val="1f4291"/>
      </a:hlink>
      <a:folHlink>
        <a:srgbClr val="ff0066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677ac"/>
      </a:accent1>
      <a:accent2>
        <a:srgbClr val="ea8532"/>
      </a:accent2>
      <a:accent3>
        <a:srgbClr val="d52557"/>
      </a:accent3>
      <a:accent4>
        <a:srgbClr val="75d5eb"/>
      </a:accent4>
      <a:accent5>
        <a:srgbClr val="29754b"/>
      </a:accent5>
      <a:accent6>
        <a:srgbClr val="6a2424"/>
      </a:accent6>
      <a:hlink>
        <a:srgbClr val="1f4291"/>
      </a:hlink>
      <a:folHlink>
        <a:srgbClr val="ff0066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677ac"/>
      </a:accent1>
      <a:accent2>
        <a:srgbClr val="ea8532"/>
      </a:accent2>
      <a:accent3>
        <a:srgbClr val="d52557"/>
      </a:accent3>
      <a:accent4>
        <a:srgbClr val="75d5eb"/>
      </a:accent4>
      <a:accent5>
        <a:srgbClr val="29754b"/>
      </a:accent5>
      <a:accent6>
        <a:srgbClr val="6a2424"/>
      </a:accent6>
      <a:hlink>
        <a:srgbClr val="1f4291"/>
      </a:hlink>
      <a:folHlink>
        <a:srgbClr val="ff0066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647</TotalTime>
  <Application>LibreOffice/24.2.6.2$Linux_X86_64 LibreOffice_project/420$Build-2</Application>
  <AppVersion>15.0000</AppVersion>
  <Words>8572</Words>
  <Paragraphs>1601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2016-03-25T16:10:32Z</dcterms:created>
  <dc:creator>Анастасия Анциферова</dc:creator>
  <dc:description/>
  <dc:language>en-US</dc:language>
  <cp:lastModifiedBy/>
  <dcterms:modified xsi:type="dcterms:W3CDTF">2024-10-16T13:48:33Z</dcterms:modified>
  <cp:revision>12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105</vt:i4>
  </property>
  <property fmtid="{D5CDD505-2E9C-101B-9397-08002B2CF9AE}" pid="3" name="Notes">
    <vt:i4>182</vt:i4>
  </property>
  <property fmtid="{D5CDD505-2E9C-101B-9397-08002B2CF9AE}" pid="4" name="PresentationFormat">
    <vt:lpwstr>Экран (4:3)</vt:lpwstr>
  </property>
  <property fmtid="{D5CDD505-2E9C-101B-9397-08002B2CF9AE}" pid="5" name="Slides">
    <vt:i4>200</vt:i4>
  </property>
</Properties>
</file>